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notesSlides/notesSlide34.xml" ContentType="application/vnd.openxmlformats-officedocument.presentationml.notesSlide+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notesSlides/notesSlide35.xml" ContentType="application/vnd.openxmlformats-officedocument.presentationml.notesSlide+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notesSlides/notesSlide36.xml" ContentType="application/vnd.openxmlformats-officedocument.presentationml.notesSlide+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0" r:id="rId1"/>
    <p:sldMasterId id="2147483671" r:id="rId2"/>
  </p:sldMasterIdLst>
  <p:notesMasterIdLst>
    <p:notesMasterId r:id="rId59"/>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B717AD4-B571-402A-AF56-F7B6AC8A1781}">
  <a:tblStyle styleId="{5B717AD4-B571-402A-AF56-F7B6AC8A1781}"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45" d="100"/>
          <a:sy n="145" d="100"/>
        </p:scale>
        <p:origin x="624" y="12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61"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1056576613"/>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25feeef108a_1_101: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7" name="Google Shape;127;g25feeef108a_1_10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534922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25ff8634c20_2_437: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8" name="Google Shape;218;g25ff8634c20_2_4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009135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25ff8634c20_2_520: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7" name="Google Shape;227;g25ff8634c20_2_5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432478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267a2a52627_4_169: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5" name="Google Shape;235;g267a2a52627_4_16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389488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25feeef108a_1_1041: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3" name="Google Shape;243;g25feeef108a_1_10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963401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26109514143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 name="Google Shape;251;g26109514143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909492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26109514143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26109514143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098947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g267a2a52627_3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 name="Google Shape;264;g267a2a52627_3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856572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26109514143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26109514143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871150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267a2a52627_3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267a2a52627_3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073668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25fe3a7a2c6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 name="Google Shape;285;g25fe3a7a2c6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For the primary analysis, there were two families of hypotheses that were tested.</a:t>
            </a:r>
            <a:endParaRPr/>
          </a:p>
        </p:txBody>
      </p:sp>
    </p:spTree>
    <p:extLst>
      <p:ext uri="{BB962C8B-B14F-4D97-AF65-F5344CB8AC3E}">
        <p14:creationId xmlns:p14="http://schemas.microsoft.com/office/powerpoint/2010/main" val="11448158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25feeef108a_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25feeef108a_1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7588005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25fe3a7a2c6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25fe3a7a2c6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 Family 1, we are looking at PASI 75 at visit 6 for 210mg of the test drug against the placebo and 140mg of the test drug against the placebo. For Family 2, we are testing PASI 75 at visit 6 for 210mg of the drug against the active control and also 140mg of the drug against the active control.</a:t>
            </a:r>
            <a:endParaRPr/>
          </a:p>
        </p:txBody>
      </p:sp>
    </p:spTree>
    <p:extLst>
      <p:ext uri="{BB962C8B-B14F-4D97-AF65-F5344CB8AC3E}">
        <p14:creationId xmlns:p14="http://schemas.microsoft.com/office/powerpoint/2010/main" val="37730978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g25fe3a7a2c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 name="Google Shape;296;g25fe3a7a2c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first method in the primary analysis is the CMH Test.</a:t>
            </a:r>
            <a:endParaRPr/>
          </a:p>
        </p:txBody>
      </p:sp>
    </p:spTree>
    <p:extLst>
      <p:ext uri="{BB962C8B-B14F-4D97-AF65-F5344CB8AC3E}">
        <p14:creationId xmlns:p14="http://schemas.microsoft.com/office/powerpoint/2010/main" val="33883569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25fe3a7a2c6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1" name="Google Shape;301;g25fe3a7a2c6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created classes to create the strata. Class 1 is a weight less than or equal to 100 kilograms and a baseline PASI score less than or equal to the median of baseline PASI scores. Class 2 is the same, but with a weight greater than 100. Class 3 is a weight l</a:t>
            </a:r>
            <a:r>
              <a:rPr lang="en">
                <a:solidFill>
                  <a:schemeClr val="dk1"/>
                </a:solidFill>
              </a:rPr>
              <a:t>ess than or equal to 100 kilograms and baseline PASI greater than the median. Class 4 is a weight greater than 100 and baseline PASI greater than the median.</a:t>
            </a:r>
            <a:endParaRPr/>
          </a:p>
        </p:txBody>
      </p:sp>
    </p:spTree>
    <p:extLst>
      <p:ext uri="{BB962C8B-B14F-4D97-AF65-F5344CB8AC3E}">
        <p14:creationId xmlns:p14="http://schemas.microsoft.com/office/powerpoint/2010/main" val="14383730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g25ff8634c2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7" name="Google Shape;307;g25ff8634c2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split recycle alpha method was used, along with parallel gatekeeping. Starting with an alpha level of 0.05, the placebo group gets 0.01 and active control group gets 0.04.</a:t>
            </a:r>
            <a:endParaRPr/>
          </a:p>
        </p:txBody>
      </p:sp>
    </p:spTree>
    <p:extLst>
      <p:ext uri="{BB962C8B-B14F-4D97-AF65-F5344CB8AC3E}">
        <p14:creationId xmlns:p14="http://schemas.microsoft.com/office/powerpoint/2010/main" val="8735913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25fe3a7a2c6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4" name="Google Shape;314;g25fe3a7a2c6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Performing the CMH test for Family 1, we get the p-values 0.1801 for 210mg and 0.3496 for 140mg. Testing H3 first, we accept H3 and then we also accept H1. The odds of not achieving PASI 75 on the placebo is 0.82 times the odds of not achieving PASI 75 on the 210mg dose.</a:t>
            </a:r>
            <a:endParaRPr/>
          </a:p>
        </p:txBody>
      </p:sp>
    </p:spTree>
    <p:extLst>
      <p:ext uri="{BB962C8B-B14F-4D97-AF65-F5344CB8AC3E}">
        <p14:creationId xmlns:p14="http://schemas.microsoft.com/office/powerpoint/2010/main" val="164785128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25fe3a7a2c6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25fe3a7a2c6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overall association between treatment and PASI 75 is not significant is not significant across the classes. Or the common odds ratio is not significantly different from 1.</a:t>
            </a:r>
            <a:endParaRPr/>
          </a:p>
        </p:txBody>
      </p:sp>
    </p:spTree>
    <p:extLst>
      <p:ext uri="{BB962C8B-B14F-4D97-AF65-F5344CB8AC3E}">
        <p14:creationId xmlns:p14="http://schemas.microsoft.com/office/powerpoint/2010/main" val="394704158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25fe3a7a2c6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25fe3a7a2c6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These are the values we get from running the CMH test on Family 2, which are not used in this case.</a:t>
            </a:r>
            <a:endParaRPr/>
          </a:p>
        </p:txBody>
      </p:sp>
    </p:spTree>
    <p:extLst>
      <p:ext uri="{BB962C8B-B14F-4D97-AF65-F5344CB8AC3E}">
        <p14:creationId xmlns:p14="http://schemas.microsoft.com/office/powerpoint/2010/main" val="359366647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267a2a52627_3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267a2a52627_3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0096312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25fe3a7a2c6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 name="Google Shape;340;g25fe3a7a2c6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second part of the primary analysis was logistic regression.</a:t>
            </a:r>
            <a:endParaRPr/>
          </a:p>
        </p:txBody>
      </p:sp>
    </p:spTree>
    <p:extLst>
      <p:ext uri="{BB962C8B-B14F-4D97-AF65-F5344CB8AC3E}">
        <p14:creationId xmlns:p14="http://schemas.microsoft.com/office/powerpoint/2010/main" val="51903230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25fe3a7a2c6_0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25fe3a7a2c6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response variable was PASI 75, so whether the subject achieved 75% reduction in the PASI score from baseline or not. The other covariates are treatment, baseline body weight group, and baseline PASI score by Median group.</a:t>
            </a:r>
            <a:endParaRPr/>
          </a:p>
        </p:txBody>
      </p:sp>
    </p:spTree>
    <p:extLst>
      <p:ext uri="{BB962C8B-B14F-4D97-AF65-F5344CB8AC3E}">
        <p14:creationId xmlns:p14="http://schemas.microsoft.com/office/powerpoint/2010/main" val="14422178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267a2a52627_4_511: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9" name="Google Shape;139;g267a2a52627_4_5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5244637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g25fe3a7a2c6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1" name="Google Shape;351;g25fe3a7a2c6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After running the regression, the p-values are &lt;2e-16 for both hypotheses. We reject both null hypotheses.</a:t>
            </a:r>
            <a:endParaRPr/>
          </a:p>
        </p:txBody>
      </p:sp>
    </p:spTree>
    <p:extLst>
      <p:ext uri="{BB962C8B-B14F-4D97-AF65-F5344CB8AC3E}">
        <p14:creationId xmlns:p14="http://schemas.microsoft.com/office/powerpoint/2010/main" val="113212294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25fe3a7a2c6_0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0" name="Google Shape;360;g25fe3a7a2c6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PASI 75 for 210mg is significantly different than for the placebo. Which is also the same for 140mg of the dose. So, there is better improvement in PASI for subjects who took the test drug. Next, we test Family 2.</a:t>
            </a:r>
            <a:endParaRPr/>
          </a:p>
        </p:txBody>
      </p:sp>
    </p:spTree>
    <p:extLst>
      <p:ext uri="{BB962C8B-B14F-4D97-AF65-F5344CB8AC3E}">
        <p14:creationId xmlns:p14="http://schemas.microsoft.com/office/powerpoint/2010/main" val="89700165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g25fe3a7a2c6_0_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6" name="Google Shape;366;g25fe3a7a2c6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p-values here are 8.45e-9 and 0.2670. Starting with H4, we accept H4 and then we reject H2.</a:t>
            </a:r>
            <a:endParaRPr/>
          </a:p>
        </p:txBody>
      </p:sp>
    </p:spTree>
    <p:extLst>
      <p:ext uri="{BB962C8B-B14F-4D97-AF65-F5344CB8AC3E}">
        <p14:creationId xmlns:p14="http://schemas.microsoft.com/office/powerpoint/2010/main" val="219743552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25fe3a7a2c6_0_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5" name="Google Shape;375;g25fe3a7a2c6_0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There is no significant difference in PASI 75 for the 140mg dose compared to the active control, but there is a significant difference between the 210mg dose of the test drug and the active control.</a:t>
            </a:r>
            <a:endParaRPr/>
          </a:p>
        </p:txBody>
      </p:sp>
    </p:spTree>
    <p:extLst>
      <p:ext uri="{BB962C8B-B14F-4D97-AF65-F5344CB8AC3E}">
        <p14:creationId xmlns:p14="http://schemas.microsoft.com/office/powerpoint/2010/main" val="307149766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8418232A-0998-49E0-B955-E168CBA25898}" type="slidenum">
              <a:rPr lang="en-US" smtClean="0"/>
              <a:t>40</a:t>
            </a:fld>
            <a:endParaRPr lang="en-US"/>
          </a:p>
        </p:txBody>
      </p:sp>
    </p:spTree>
    <p:extLst>
      <p:ext uri="{BB962C8B-B14F-4D97-AF65-F5344CB8AC3E}">
        <p14:creationId xmlns:p14="http://schemas.microsoft.com/office/powerpoint/2010/main" val="199896840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8418232A-0998-49E0-B955-E168CBA25898}" type="slidenum">
              <a:rPr lang="en-US" smtClean="0"/>
              <a:t>41</a:t>
            </a:fld>
            <a:endParaRPr lang="en-US"/>
          </a:p>
        </p:txBody>
      </p:sp>
    </p:spTree>
    <p:extLst>
      <p:ext uri="{BB962C8B-B14F-4D97-AF65-F5344CB8AC3E}">
        <p14:creationId xmlns:p14="http://schemas.microsoft.com/office/powerpoint/2010/main" val="241446112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8418232A-0998-49E0-B955-E168CBA25898}" type="slidenum">
              <a:rPr lang="en-US" smtClean="0"/>
              <a:t>42</a:t>
            </a:fld>
            <a:endParaRPr lang="en-US"/>
          </a:p>
        </p:txBody>
      </p:sp>
    </p:spTree>
    <p:extLst>
      <p:ext uri="{BB962C8B-B14F-4D97-AF65-F5344CB8AC3E}">
        <p14:creationId xmlns:p14="http://schemas.microsoft.com/office/powerpoint/2010/main" val="42573905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267a2a52627_4_422: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3" name="Google Shape;153;g267a2a52627_4_4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493554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267a2a52627_4_330: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8" name="Google Shape;168;g267a2a52627_4_3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418038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267a2a52627_4_251: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6" name="Google Shape;186;g267a2a52627_4_2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673503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267a2a52627_4_599: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1" name="Google Shape;191;g267a2a52627_4_59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4541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267a2a52627_4_0: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9" name="Google Shape;199;g267a2a52627_4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418914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267a2a52627_4_86: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9" name="Google Shape;209;g267a2a52627_4_8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755304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768097" y="4853028"/>
            <a:ext cx="1615607" cy="205740"/>
          </a:xfrm>
          <a:prstGeom prst="rect">
            <a:avLst/>
          </a:prstGeom>
        </p:spPr>
        <p:txBody>
          <a:bodyPr/>
          <a:lstStyle/>
          <a:p>
            <a:fld id="{548CB3D8-ACC5-4FAD-8CD1-678FD3FE6F1A}" type="datetimeFigureOut">
              <a:rPr lang="en-US" smtClean="0"/>
              <a:t>8/11/2023</a:t>
            </a:fld>
            <a:endParaRPr lang="en-US"/>
          </a:p>
        </p:txBody>
      </p:sp>
      <p:sp>
        <p:nvSpPr>
          <p:cNvPr id="5" name="Footer Placeholder 4"/>
          <p:cNvSpPr>
            <a:spLocks noGrp="1"/>
          </p:cNvSpPr>
          <p:nvPr>
            <p:ph type="ftr" sz="quarter" idx="11"/>
          </p:nvPr>
        </p:nvSpPr>
        <p:spPr>
          <a:xfrm>
            <a:off x="3632200" y="4853028"/>
            <a:ext cx="4426094" cy="205740"/>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49CAB2B8-B267-490C-A22C-F718E37E14E1}" type="slidenum">
              <a:rPr lang="en-US" smtClean="0"/>
              <a:t>‹#›</a:t>
            </a:fld>
            <a:endParaRPr lang="en-US"/>
          </a:p>
        </p:txBody>
      </p:sp>
    </p:spTree>
    <p:extLst>
      <p:ext uri="{BB962C8B-B14F-4D97-AF65-F5344CB8AC3E}">
        <p14:creationId xmlns:p14="http://schemas.microsoft.com/office/powerpoint/2010/main" val="407905540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6"/>
        <p:cNvGrpSpPr/>
        <p:nvPr/>
      </p:nvGrpSpPr>
      <p:grpSpPr>
        <a:xfrm>
          <a:off x="0" y="0"/>
          <a:ext cx="0" cy="0"/>
          <a:chOff x="0" y="0"/>
          <a:chExt cx="0" cy="0"/>
        </a:xfrm>
      </p:grpSpPr>
      <p:sp>
        <p:nvSpPr>
          <p:cNvPr id="57" name="Google Shape;57;p14"/>
          <p:cNvSpPr txBox="1">
            <a:spLocks noGrp="1"/>
          </p:cNvSpPr>
          <p:nvPr>
            <p:ph type="title"/>
          </p:nvPr>
        </p:nvSpPr>
        <p:spPr>
          <a:xfrm>
            <a:off x="623888" y="1282303"/>
            <a:ext cx="7886700" cy="2139600"/>
          </a:xfrm>
          <a:prstGeom prst="rect">
            <a:avLst/>
          </a:prstGeom>
          <a:noFill/>
          <a:ln>
            <a:noFill/>
          </a:ln>
        </p:spPr>
        <p:txBody>
          <a:bodyPr spcFirstLastPara="1" wrap="square" lIns="68575" tIns="34275" rIns="68575" bIns="34275" anchor="b" anchorCtr="0">
            <a:normAutofit/>
          </a:bodyPr>
          <a:lstStyle>
            <a:lvl1pPr lvl="0" algn="l" rtl="0">
              <a:lnSpc>
                <a:spcPct val="90000"/>
              </a:lnSpc>
              <a:spcBef>
                <a:spcPts val="0"/>
              </a:spcBef>
              <a:spcAft>
                <a:spcPts val="0"/>
              </a:spcAft>
              <a:buClr>
                <a:schemeClr val="dk1"/>
              </a:buClr>
              <a:buSzPts val="4500"/>
              <a:buFont typeface="Calibri"/>
              <a:buNone/>
              <a:defRPr sz="45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58" name="Google Shape;58;p14"/>
          <p:cNvSpPr txBox="1">
            <a:spLocks noGrp="1"/>
          </p:cNvSpPr>
          <p:nvPr>
            <p:ph type="body" idx="1"/>
          </p:nvPr>
        </p:nvSpPr>
        <p:spPr>
          <a:xfrm>
            <a:off x="623888" y="3442097"/>
            <a:ext cx="7886700" cy="1125300"/>
          </a:xfrm>
          <a:prstGeom prst="rect">
            <a:avLst/>
          </a:prstGeom>
          <a:noFill/>
          <a:ln>
            <a:noFill/>
          </a:ln>
        </p:spPr>
        <p:txBody>
          <a:bodyPr spcFirstLastPara="1" wrap="square" lIns="68575" tIns="34275" rIns="68575" bIns="34275" anchor="t" anchorCtr="0">
            <a:normAutofit/>
          </a:bodyPr>
          <a:lstStyle>
            <a:lvl1pPr marL="457200" lvl="0" indent="-228600" algn="l" rtl="0">
              <a:lnSpc>
                <a:spcPct val="90000"/>
              </a:lnSpc>
              <a:spcBef>
                <a:spcPts val="800"/>
              </a:spcBef>
              <a:spcAft>
                <a:spcPts val="0"/>
              </a:spcAft>
              <a:buClr>
                <a:srgbClr val="888888"/>
              </a:buClr>
              <a:buSzPts val="1800"/>
              <a:buNone/>
              <a:defRPr sz="1800">
                <a:solidFill>
                  <a:srgbClr val="888888"/>
                </a:solidFill>
              </a:defRPr>
            </a:lvl1pPr>
            <a:lvl2pPr marL="914400" lvl="1" indent="-228600" algn="l" rtl="0">
              <a:lnSpc>
                <a:spcPct val="90000"/>
              </a:lnSpc>
              <a:spcBef>
                <a:spcPts val="400"/>
              </a:spcBef>
              <a:spcAft>
                <a:spcPts val="0"/>
              </a:spcAft>
              <a:buClr>
                <a:srgbClr val="888888"/>
              </a:buClr>
              <a:buSzPts val="1500"/>
              <a:buNone/>
              <a:defRPr sz="1500">
                <a:solidFill>
                  <a:srgbClr val="888888"/>
                </a:solidFill>
              </a:defRPr>
            </a:lvl2pPr>
            <a:lvl3pPr marL="1371600" lvl="2" indent="-228600" algn="l" rtl="0">
              <a:lnSpc>
                <a:spcPct val="90000"/>
              </a:lnSpc>
              <a:spcBef>
                <a:spcPts val="400"/>
              </a:spcBef>
              <a:spcAft>
                <a:spcPts val="0"/>
              </a:spcAft>
              <a:buClr>
                <a:srgbClr val="888888"/>
              </a:buClr>
              <a:buSzPts val="1400"/>
              <a:buNone/>
              <a:defRPr sz="1400">
                <a:solidFill>
                  <a:srgbClr val="888888"/>
                </a:solidFill>
              </a:defRPr>
            </a:lvl3pPr>
            <a:lvl4pPr marL="1828800" lvl="3" indent="-228600" algn="l" rtl="0">
              <a:lnSpc>
                <a:spcPct val="90000"/>
              </a:lnSpc>
              <a:spcBef>
                <a:spcPts val="400"/>
              </a:spcBef>
              <a:spcAft>
                <a:spcPts val="0"/>
              </a:spcAft>
              <a:buClr>
                <a:srgbClr val="888888"/>
              </a:buClr>
              <a:buSzPts val="1200"/>
              <a:buNone/>
              <a:defRPr sz="1200">
                <a:solidFill>
                  <a:srgbClr val="888888"/>
                </a:solidFill>
              </a:defRPr>
            </a:lvl4pPr>
            <a:lvl5pPr marL="2286000" lvl="4" indent="-228600" algn="l" rtl="0">
              <a:lnSpc>
                <a:spcPct val="90000"/>
              </a:lnSpc>
              <a:spcBef>
                <a:spcPts val="400"/>
              </a:spcBef>
              <a:spcAft>
                <a:spcPts val="0"/>
              </a:spcAft>
              <a:buClr>
                <a:srgbClr val="888888"/>
              </a:buClr>
              <a:buSzPts val="1200"/>
              <a:buNone/>
              <a:defRPr sz="1200">
                <a:solidFill>
                  <a:srgbClr val="888888"/>
                </a:solidFill>
              </a:defRPr>
            </a:lvl5pPr>
            <a:lvl6pPr marL="2743200" lvl="5" indent="-228600" algn="l" rtl="0">
              <a:lnSpc>
                <a:spcPct val="90000"/>
              </a:lnSpc>
              <a:spcBef>
                <a:spcPts val="400"/>
              </a:spcBef>
              <a:spcAft>
                <a:spcPts val="0"/>
              </a:spcAft>
              <a:buClr>
                <a:srgbClr val="888888"/>
              </a:buClr>
              <a:buSzPts val="1200"/>
              <a:buNone/>
              <a:defRPr sz="1200">
                <a:solidFill>
                  <a:srgbClr val="888888"/>
                </a:solidFill>
              </a:defRPr>
            </a:lvl6pPr>
            <a:lvl7pPr marL="3200400" lvl="6" indent="-228600" algn="l" rtl="0">
              <a:lnSpc>
                <a:spcPct val="90000"/>
              </a:lnSpc>
              <a:spcBef>
                <a:spcPts val="400"/>
              </a:spcBef>
              <a:spcAft>
                <a:spcPts val="0"/>
              </a:spcAft>
              <a:buClr>
                <a:srgbClr val="888888"/>
              </a:buClr>
              <a:buSzPts val="1200"/>
              <a:buNone/>
              <a:defRPr sz="1200">
                <a:solidFill>
                  <a:srgbClr val="888888"/>
                </a:solidFill>
              </a:defRPr>
            </a:lvl7pPr>
            <a:lvl8pPr marL="3657600" lvl="7" indent="-228600" algn="l" rtl="0">
              <a:lnSpc>
                <a:spcPct val="90000"/>
              </a:lnSpc>
              <a:spcBef>
                <a:spcPts val="400"/>
              </a:spcBef>
              <a:spcAft>
                <a:spcPts val="0"/>
              </a:spcAft>
              <a:buClr>
                <a:srgbClr val="888888"/>
              </a:buClr>
              <a:buSzPts val="1200"/>
              <a:buNone/>
              <a:defRPr sz="1200">
                <a:solidFill>
                  <a:srgbClr val="888888"/>
                </a:solidFill>
              </a:defRPr>
            </a:lvl8pPr>
            <a:lvl9pPr marL="4114800" lvl="8" indent="-228600" algn="l" rtl="0">
              <a:lnSpc>
                <a:spcPct val="90000"/>
              </a:lnSpc>
              <a:spcBef>
                <a:spcPts val="400"/>
              </a:spcBef>
              <a:spcAft>
                <a:spcPts val="0"/>
              </a:spcAft>
              <a:buClr>
                <a:srgbClr val="888888"/>
              </a:buClr>
              <a:buSzPts val="1200"/>
              <a:buNone/>
              <a:defRPr sz="1200">
                <a:solidFill>
                  <a:srgbClr val="888888"/>
                </a:solidFill>
              </a:defRPr>
            </a:lvl9pPr>
          </a:lstStyle>
          <a:p>
            <a:endParaRPr/>
          </a:p>
        </p:txBody>
      </p:sp>
      <p:sp>
        <p:nvSpPr>
          <p:cNvPr id="59" name="Google Shape;59;p14"/>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60" name="Google Shape;60;p14"/>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61" name="Google Shape;61;p14"/>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62"/>
        <p:cNvGrpSpPr/>
        <p:nvPr/>
      </p:nvGrpSpPr>
      <p:grpSpPr>
        <a:xfrm>
          <a:off x="0" y="0"/>
          <a:ext cx="0" cy="0"/>
          <a:chOff x="0" y="0"/>
          <a:chExt cx="0" cy="0"/>
        </a:xfrm>
      </p:grpSpPr>
      <p:sp>
        <p:nvSpPr>
          <p:cNvPr id="63" name="Google Shape;63;p15"/>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rmAutofit/>
          </a:bodyPr>
          <a:lstStyle>
            <a:lvl1pPr lvl="0" algn="l" rtl="0">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64" name="Google Shape;64;p15"/>
          <p:cNvSpPr txBox="1">
            <a:spLocks noGrp="1"/>
          </p:cNvSpPr>
          <p:nvPr>
            <p:ph type="body" idx="1"/>
          </p:nvPr>
        </p:nvSpPr>
        <p:spPr>
          <a:xfrm>
            <a:off x="628650" y="1369219"/>
            <a:ext cx="7886700" cy="3263400"/>
          </a:xfrm>
          <a:prstGeom prst="rect">
            <a:avLst/>
          </a:prstGeom>
          <a:noFill/>
          <a:ln>
            <a:noFill/>
          </a:ln>
        </p:spPr>
        <p:txBody>
          <a:bodyPr spcFirstLastPara="1" wrap="square" lIns="68575" tIns="34275" rIns="68575" bIns="34275" anchor="t" anchorCtr="0">
            <a:normAutofit/>
          </a:bodyPr>
          <a:lstStyle>
            <a:lvl1pPr marL="457200" lvl="0" indent="-317500" algn="l" rtl="0">
              <a:lnSpc>
                <a:spcPct val="90000"/>
              </a:lnSpc>
              <a:spcBef>
                <a:spcPts val="800"/>
              </a:spcBef>
              <a:spcAft>
                <a:spcPts val="0"/>
              </a:spcAft>
              <a:buClr>
                <a:schemeClr val="dk1"/>
              </a:buClr>
              <a:buSzPts val="1400"/>
              <a:buChar char="•"/>
              <a:defRPr/>
            </a:lvl1pPr>
            <a:lvl2pPr marL="914400" lvl="1" indent="-317500" algn="l" rtl="0">
              <a:lnSpc>
                <a:spcPct val="90000"/>
              </a:lnSpc>
              <a:spcBef>
                <a:spcPts val="400"/>
              </a:spcBef>
              <a:spcAft>
                <a:spcPts val="0"/>
              </a:spcAft>
              <a:buClr>
                <a:schemeClr val="dk1"/>
              </a:buClr>
              <a:buSzPts val="1400"/>
              <a:buChar char="•"/>
              <a:defRPr/>
            </a:lvl2pPr>
            <a:lvl3pPr marL="1371600" lvl="2" indent="-317500" algn="l" rtl="0">
              <a:lnSpc>
                <a:spcPct val="90000"/>
              </a:lnSpc>
              <a:spcBef>
                <a:spcPts val="400"/>
              </a:spcBef>
              <a:spcAft>
                <a:spcPts val="0"/>
              </a:spcAft>
              <a:buClr>
                <a:schemeClr val="dk1"/>
              </a:buClr>
              <a:buSzPts val="1400"/>
              <a:buChar char="•"/>
              <a:defRPr/>
            </a:lvl3pPr>
            <a:lvl4pPr marL="1828800" lvl="3" indent="-317500" algn="l" rtl="0">
              <a:lnSpc>
                <a:spcPct val="90000"/>
              </a:lnSpc>
              <a:spcBef>
                <a:spcPts val="400"/>
              </a:spcBef>
              <a:spcAft>
                <a:spcPts val="0"/>
              </a:spcAft>
              <a:buClr>
                <a:schemeClr val="dk1"/>
              </a:buClr>
              <a:buSzPts val="1400"/>
              <a:buChar char="•"/>
              <a:defRPr/>
            </a:lvl4pPr>
            <a:lvl5pPr marL="2286000" lvl="4" indent="-317500" algn="l" rtl="0">
              <a:lnSpc>
                <a:spcPct val="90000"/>
              </a:lnSpc>
              <a:spcBef>
                <a:spcPts val="400"/>
              </a:spcBef>
              <a:spcAft>
                <a:spcPts val="0"/>
              </a:spcAft>
              <a:buClr>
                <a:schemeClr val="dk1"/>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65" name="Google Shape;65;p15"/>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66" name="Google Shape;66;p15"/>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67" name="Google Shape;67;p15"/>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8"/>
        <p:cNvGrpSpPr/>
        <p:nvPr/>
      </p:nvGrpSpPr>
      <p:grpSpPr>
        <a:xfrm>
          <a:off x="0" y="0"/>
          <a:ext cx="0" cy="0"/>
          <a:chOff x="0" y="0"/>
          <a:chExt cx="0" cy="0"/>
        </a:xfrm>
      </p:grpSpPr>
      <p:sp>
        <p:nvSpPr>
          <p:cNvPr id="69" name="Google Shape;69;p16"/>
          <p:cNvSpPr txBox="1">
            <a:spLocks noGrp="1"/>
          </p:cNvSpPr>
          <p:nvPr>
            <p:ph type="title"/>
          </p:nvPr>
        </p:nvSpPr>
        <p:spPr>
          <a:xfrm>
            <a:off x="629841" y="342900"/>
            <a:ext cx="2949000" cy="1200300"/>
          </a:xfrm>
          <a:prstGeom prst="rect">
            <a:avLst/>
          </a:prstGeom>
          <a:noFill/>
          <a:ln>
            <a:noFill/>
          </a:ln>
        </p:spPr>
        <p:txBody>
          <a:bodyPr spcFirstLastPara="1" wrap="square" lIns="68575" tIns="34275" rIns="68575" bIns="34275" anchor="b" anchorCtr="0">
            <a:normAutofit/>
          </a:bodyPr>
          <a:lstStyle>
            <a:lvl1pPr lvl="0" algn="l" rtl="0">
              <a:lnSpc>
                <a:spcPct val="90000"/>
              </a:lnSpc>
              <a:spcBef>
                <a:spcPts val="0"/>
              </a:spcBef>
              <a:spcAft>
                <a:spcPts val="0"/>
              </a:spcAft>
              <a:buClr>
                <a:schemeClr val="dk1"/>
              </a:buClr>
              <a:buSzPts val="2400"/>
              <a:buFont typeface="Calibri"/>
              <a:buNone/>
              <a:defRPr sz="24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70" name="Google Shape;70;p16"/>
          <p:cNvSpPr>
            <a:spLocks noGrp="1"/>
          </p:cNvSpPr>
          <p:nvPr>
            <p:ph type="pic" idx="2"/>
          </p:nvPr>
        </p:nvSpPr>
        <p:spPr>
          <a:xfrm>
            <a:off x="3887391" y="740569"/>
            <a:ext cx="4629300" cy="3655200"/>
          </a:xfrm>
          <a:prstGeom prst="rect">
            <a:avLst/>
          </a:prstGeom>
          <a:noFill/>
          <a:ln>
            <a:noFill/>
          </a:ln>
        </p:spPr>
      </p:sp>
      <p:sp>
        <p:nvSpPr>
          <p:cNvPr id="71" name="Google Shape;71;p16"/>
          <p:cNvSpPr txBox="1">
            <a:spLocks noGrp="1"/>
          </p:cNvSpPr>
          <p:nvPr>
            <p:ph type="body" idx="1"/>
          </p:nvPr>
        </p:nvSpPr>
        <p:spPr>
          <a:xfrm>
            <a:off x="629841" y="1543050"/>
            <a:ext cx="2949000" cy="2858700"/>
          </a:xfrm>
          <a:prstGeom prst="rect">
            <a:avLst/>
          </a:prstGeom>
          <a:noFill/>
          <a:ln>
            <a:noFill/>
          </a:ln>
        </p:spPr>
        <p:txBody>
          <a:bodyPr spcFirstLastPara="1" wrap="square" lIns="68575" tIns="34275" rIns="68575" bIns="34275" anchor="t" anchorCtr="0">
            <a:normAutofit/>
          </a:bodyPr>
          <a:lstStyle>
            <a:lvl1pPr marL="457200" lvl="0" indent="-228600" algn="l" rtl="0">
              <a:lnSpc>
                <a:spcPct val="90000"/>
              </a:lnSpc>
              <a:spcBef>
                <a:spcPts val="800"/>
              </a:spcBef>
              <a:spcAft>
                <a:spcPts val="0"/>
              </a:spcAft>
              <a:buClr>
                <a:schemeClr val="dk1"/>
              </a:buClr>
              <a:buSzPts val="1200"/>
              <a:buNone/>
              <a:defRPr sz="1200"/>
            </a:lvl1pPr>
            <a:lvl2pPr marL="914400" lvl="1" indent="-228600" algn="l" rtl="0">
              <a:lnSpc>
                <a:spcPct val="90000"/>
              </a:lnSpc>
              <a:spcBef>
                <a:spcPts val="400"/>
              </a:spcBef>
              <a:spcAft>
                <a:spcPts val="0"/>
              </a:spcAft>
              <a:buClr>
                <a:schemeClr val="dk1"/>
              </a:buClr>
              <a:buSzPts val="1100"/>
              <a:buNone/>
              <a:defRPr sz="1100"/>
            </a:lvl2pPr>
            <a:lvl3pPr marL="1371600" lvl="2" indent="-228600" algn="l" rtl="0">
              <a:lnSpc>
                <a:spcPct val="90000"/>
              </a:lnSpc>
              <a:spcBef>
                <a:spcPts val="400"/>
              </a:spcBef>
              <a:spcAft>
                <a:spcPts val="0"/>
              </a:spcAft>
              <a:buClr>
                <a:schemeClr val="dk1"/>
              </a:buClr>
              <a:buSzPts val="900"/>
              <a:buNone/>
              <a:defRPr sz="900"/>
            </a:lvl3pPr>
            <a:lvl4pPr marL="1828800" lvl="3" indent="-228600" algn="l" rtl="0">
              <a:lnSpc>
                <a:spcPct val="90000"/>
              </a:lnSpc>
              <a:spcBef>
                <a:spcPts val="400"/>
              </a:spcBef>
              <a:spcAft>
                <a:spcPts val="0"/>
              </a:spcAft>
              <a:buClr>
                <a:schemeClr val="dk1"/>
              </a:buClr>
              <a:buSzPts val="800"/>
              <a:buNone/>
              <a:defRPr sz="800"/>
            </a:lvl4pPr>
            <a:lvl5pPr marL="2286000" lvl="4" indent="-228600" algn="l" rtl="0">
              <a:lnSpc>
                <a:spcPct val="90000"/>
              </a:lnSpc>
              <a:spcBef>
                <a:spcPts val="400"/>
              </a:spcBef>
              <a:spcAft>
                <a:spcPts val="0"/>
              </a:spcAft>
              <a:buClr>
                <a:schemeClr val="dk1"/>
              </a:buClr>
              <a:buSzPts val="800"/>
              <a:buNone/>
              <a:defRPr sz="800"/>
            </a:lvl5pPr>
            <a:lvl6pPr marL="2743200" lvl="5" indent="-228600" algn="l" rtl="0">
              <a:lnSpc>
                <a:spcPct val="90000"/>
              </a:lnSpc>
              <a:spcBef>
                <a:spcPts val="400"/>
              </a:spcBef>
              <a:spcAft>
                <a:spcPts val="0"/>
              </a:spcAft>
              <a:buClr>
                <a:schemeClr val="dk1"/>
              </a:buClr>
              <a:buSzPts val="800"/>
              <a:buNone/>
              <a:defRPr sz="800"/>
            </a:lvl6pPr>
            <a:lvl7pPr marL="3200400" lvl="6" indent="-228600" algn="l" rtl="0">
              <a:lnSpc>
                <a:spcPct val="90000"/>
              </a:lnSpc>
              <a:spcBef>
                <a:spcPts val="400"/>
              </a:spcBef>
              <a:spcAft>
                <a:spcPts val="0"/>
              </a:spcAft>
              <a:buClr>
                <a:schemeClr val="dk1"/>
              </a:buClr>
              <a:buSzPts val="800"/>
              <a:buNone/>
              <a:defRPr sz="800"/>
            </a:lvl7pPr>
            <a:lvl8pPr marL="3657600" lvl="7" indent="-228600" algn="l" rtl="0">
              <a:lnSpc>
                <a:spcPct val="90000"/>
              </a:lnSpc>
              <a:spcBef>
                <a:spcPts val="400"/>
              </a:spcBef>
              <a:spcAft>
                <a:spcPts val="0"/>
              </a:spcAft>
              <a:buClr>
                <a:schemeClr val="dk1"/>
              </a:buClr>
              <a:buSzPts val="800"/>
              <a:buNone/>
              <a:defRPr sz="800"/>
            </a:lvl8pPr>
            <a:lvl9pPr marL="4114800" lvl="8" indent="-228600" algn="l" rtl="0">
              <a:lnSpc>
                <a:spcPct val="90000"/>
              </a:lnSpc>
              <a:spcBef>
                <a:spcPts val="400"/>
              </a:spcBef>
              <a:spcAft>
                <a:spcPts val="0"/>
              </a:spcAft>
              <a:buClr>
                <a:schemeClr val="dk1"/>
              </a:buClr>
              <a:buSzPts val="800"/>
              <a:buNone/>
              <a:defRPr sz="800"/>
            </a:lvl9pPr>
          </a:lstStyle>
          <a:p>
            <a:endParaRPr/>
          </a:p>
        </p:txBody>
      </p:sp>
      <p:sp>
        <p:nvSpPr>
          <p:cNvPr id="72" name="Google Shape;72;p16"/>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73" name="Google Shape;73;p16"/>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74" name="Google Shape;74;p16"/>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75"/>
        <p:cNvGrpSpPr/>
        <p:nvPr/>
      </p:nvGrpSpPr>
      <p:grpSpPr>
        <a:xfrm>
          <a:off x="0" y="0"/>
          <a:ext cx="0" cy="0"/>
          <a:chOff x="0" y="0"/>
          <a:chExt cx="0" cy="0"/>
        </a:xfrm>
      </p:grpSpPr>
      <p:sp>
        <p:nvSpPr>
          <p:cNvPr id="76" name="Google Shape;76;p17"/>
          <p:cNvSpPr txBox="1">
            <a:spLocks noGrp="1"/>
          </p:cNvSpPr>
          <p:nvPr>
            <p:ph type="title"/>
          </p:nvPr>
        </p:nvSpPr>
        <p:spPr>
          <a:xfrm>
            <a:off x="629841" y="273844"/>
            <a:ext cx="7886700" cy="994200"/>
          </a:xfrm>
          <a:prstGeom prst="rect">
            <a:avLst/>
          </a:prstGeom>
          <a:noFill/>
          <a:ln>
            <a:noFill/>
          </a:ln>
        </p:spPr>
        <p:txBody>
          <a:bodyPr spcFirstLastPara="1" wrap="square" lIns="68575" tIns="34275" rIns="68575" bIns="34275" anchor="ctr" anchorCtr="0">
            <a:normAutofit/>
          </a:bodyPr>
          <a:lstStyle>
            <a:lvl1pPr lvl="0" algn="l" rtl="0">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77" name="Google Shape;77;p17"/>
          <p:cNvSpPr txBox="1">
            <a:spLocks noGrp="1"/>
          </p:cNvSpPr>
          <p:nvPr>
            <p:ph type="body" idx="1"/>
          </p:nvPr>
        </p:nvSpPr>
        <p:spPr>
          <a:xfrm>
            <a:off x="629841" y="1260872"/>
            <a:ext cx="3868500" cy="618000"/>
          </a:xfrm>
          <a:prstGeom prst="rect">
            <a:avLst/>
          </a:prstGeom>
          <a:noFill/>
          <a:ln>
            <a:noFill/>
          </a:ln>
        </p:spPr>
        <p:txBody>
          <a:bodyPr spcFirstLastPara="1" wrap="square" lIns="68575" tIns="34275" rIns="68575" bIns="34275" anchor="b" anchorCtr="0">
            <a:normAutofit/>
          </a:bodyPr>
          <a:lstStyle>
            <a:lvl1pPr marL="457200" lvl="0" indent="-228600" algn="l" rtl="0">
              <a:lnSpc>
                <a:spcPct val="90000"/>
              </a:lnSpc>
              <a:spcBef>
                <a:spcPts val="800"/>
              </a:spcBef>
              <a:spcAft>
                <a:spcPts val="0"/>
              </a:spcAft>
              <a:buClr>
                <a:schemeClr val="dk1"/>
              </a:buClr>
              <a:buSzPts val="1800"/>
              <a:buNone/>
              <a:defRPr sz="1800" b="1"/>
            </a:lvl1pPr>
            <a:lvl2pPr marL="914400" lvl="1" indent="-228600" algn="l" rtl="0">
              <a:lnSpc>
                <a:spcPct val="90000"/>
              </a:lnSpc>
              <a:spcBef>
                <a:spcPts val="400"/>
              </a:spcBef>
              <a:spcAft>
                <a:spcPts val="0"/>
              </a:spcAft>
              <a:buClr>
                <a:schemeClr val="dk1"/>
              </a:buClr>
              <a:buSzPts val="1500"/>
              <a:buNone/>
              <a:defRPr sz="1500" b="1"/>
            </a:lvl2pPr>
            <a:lvl3pPr marL="1371600" lvl="2" indent="-228600" algn="l" rtl="0">
              <a:lnSpc>
                <a:spcPct val="90000"/>
              </a:lnSpc>
              <a:spcBef>
                <a:spcPts val="400"/>
              </a:spcBef>
              <a:spcAft>
                <a:spcPts val="0"/>
              </a:spcAft>
              <a:buClr>
                <a:schemeClr val="dk1"/>
              </a:buClr>
              <a:buSzPts val="1400"/>
              <a:buNone/>
              <a:defRPr sz="1400" b="1"/>
            </a:lvl3pPr>
            <a:lvl4pPr marL="1828800" lvl="3" indent="-228600" algn="l" rtl="0">
              <a:lnSpc>
                <a:spcPct val="90000"/>
              </a:lnSpc>
              <a:spcBef>
                <a:spcPts val="400"/>
              </a:spcBef>
              <a:spcAft>
                <a:spcPts val="0"/>
              </a:spcAft>
              <a:buClr>
                <a:schemeClr val="dk1"/>
              </a:buClr>
              <a:buSzPts val="1200"/>
              <a:buNone/>
              <a:defRPr sz="1200" b="1"/>
            </a:lvl4pPr>
            <a:lvl5pPr marL="2286000" lvl="4" indent="-228600" algn="l" rtl="0">
              <a:lnSpc>
                <a:spcPct val="90000"/>
              </a:lnSpc>
              <a:spcBef>
                <a:spcPts val="400"/>
              </a:spcBef>
              <a:spcAft>
                <a:spcPts val="0"/>
              </a:spcAft>
              <a:buClr>
                <a:schemeClr val="dk1"/>
              </a:buClr>
              <a:buSzPts val="1200"/>
              <a:buNone/>
              <a:defRPr sz="1200" b="1"/>
            </a:lvl5pPr>
            <a:lvl6pPr marL="2743200" lvl="5" indent="-228600" algn="l" rtl="0">
              <a:lnSpc>
                <a:spcPct val="90000"/>
              </a:lnSpc>
              <a:spcBef>
                <a:spcPts val="400"/>
              </a:spcBef>
              <a:spcAft>
                <a:spcPts val="0"/>
              </a:spcAft>
              <a:buClr>
                <a:schemeClr val="dk1"/>
              </a:buClr>
              <a:buSzPts val="1200"/>
              <a:buNone/>
              <a:defRPr sz="1200" b="1"/>
            </a:lvl6pPr>
            <a:lvl7pPr marL="3200400" lvl="6" indent="-228600" algn="l" rtl="0">
              <a:lnSpc>
                <a:spcPct val="90000"/>
              </a:lnSpc>
              <a:spcBef>
                <a:spcPts val="400"/>
              </a:spcBef>
              <a:spcAft>
                <a:spcPts val="0"/>
              </a:spcAft>
              <a:buClr>
                <a:schemeClr val="dk1"/>
              </a:buClr>
              <a:buSzPts val="1200"/>
              <a:buNone/>
              <a:defRPr sz="1200" b="1"/>
            </a:lvl7pPr>
            <a:lvl8pPr marL="3657600" lvl="7" indent="-228600" algn="l" rtl="0">
              <a:lnSpc>
                <a:spcPct val="90000"/>
              </a:lnSpc>
              <a:spcBef>
                <a:spcPts val="400"/>
              </a:spcBef>
              <a:spcAft>
                <a:spcPts val="0"/>
              </a:spcAft>
              <a:buClr>
                <a:schemeClr val="dk1"/>
              </a:buClr>
              <a:buSzPts val="1200"/>
              <a:buNone/>
              <a:defRPr sz="1200" b="1"/>
            </a:lvl8pPr>
            <a:lvl9pPr marL="4114800" lvl="8" indent="-228600" algn="l" rtl="0">
              <a:lnSpc>
                <a:spcPct val="90000"/>
              </a:lnSpc>
              <a:spcBef>
                <a:spcPts val="400"/>
              </a:spcBef>
              <a:spcAft>
                <a:spcPts val="0"/>
              </a:spcAft>
              <a:buClr>
                <a:schemeClr val="dk1"/>
              </a:buClr>
              <a:buSzPts val="1200"/>
              <a:buNone/>
              <a:defRPr sz="1200" b="1"/>
            </a:lvl9pPr>
          </a:lstStyle>
          <a:p>
            <a:endParaRPr/>
          </a:p>
        </p:txBody>
      </p:sp>
      <p:sp>
        <p:nvSpPr>
          <p:cNvPr id="78" name="Google Shape;78;p17"/>
          <p:cNvSpPr txBox="1">
            <a:spLocks noGrp="1"/>
          </p:cNvSpPr>
          <p:nvPr>
            <p:ph type="body" idx="2"/>
          </p:nvPr>
        </p:nvSpPr>
        <p:spPr>
          <a:xfrm>
            <a:off x="629841" y="1878806"/>
            <a:ext cx="3868500" cy="2763600"/>
          </a:xfrm>
          <a:prstGeom prst="rect">
            <a:avLst/>
          </a:prstGeom>
          <a:noFill/>
          <a:ln>
            <a:noFill/>
          </a:ln>
        </p:spPr>
        <p:txBody>
          <a:bodyPr spcFirstLastPara="1" wrap="square" lIns="68575" tIns="34275" rIns="68575" bIns="34275" anchor="t" anchorCtr="0">
            <a:normAutofit/>
          </a:bodyPr>
          <a:lstStyle>
            <a:lvl1pPr marL="457200" lvl="0" indent="-317500" algn="l" rtl="0">
              <a:lnSpc>
                <a:spcPct val="90000"/>
              </a:lnSpc>
              <a:spcBef>
                <a:spcPts val="800"/>
              </a:spcBef>
              <a:spcAft>
                <a:spcPts val="0"/>
              </a:spcAft>
              <a:buClr>
                <a:schemeClr val="dk1"/>
              </a:buClr>
              <a:buSzPts val="1400"/>
              <a:buChar char="•"/>
              <a:defRPr/>
            </a:lvl1pPr>
            <a:lvl2pPr marL="914400" lvl="1" indent="-317500" algn="l" rtl="0">
              <a:lnSpc>
                <a:spcPct val="90000"/>
              </a:lnSpc>
              <a:spcBef>
                <a:spcPts val="400"/>
              </a:spcBef>
              <a:spcAft>
                <a:spcPts val="0"/>
              </a:spcAft>
              <a:buClr>
                <a:schemeClr val="dk1"/>
              </a:buClr>
              <a:buSzPts val="1400"/>
              <a:buChar char="•"/>
              <a:defRPr/>
            </a:lvl2pPr>
            <a:lvl3pPr marL="1371600" lvl="2" indent="-317500" algn="l" rtl="0">
              <a:lnSpc>
                <a:spcPct val="90000"/>
              </a:lnSpc>
              <a:spcBef>
                <a:spcPts val="400"/>
              </a:spcBef>
              <a:spcAft>
                <a:spcPts val="0"/>
              </a:spcAft>
              <a:buClr>
                <a:schemeClr val="dk1"/>
              </a:buClr>
              <a:buSzPts val="1400"/>
              <a:buChar char="•"/>
              <a:defRPr/>
            </a:lvl3pPr>
            <a:lvl4pPr marL="1828800" lvl="3" indent="-317500" algn="l" rtl="0">
              <a:lnSpc>
                <a:spcPct val="90000"/>
              </a:lnSpc>
              <a:spcBef>
                <a:spcPts val="400"/>
              </a:spcBef>
              <a:spcAft>
                <a:spcPts val="0"/>
              </a:spcAft>
              <a:buClr>
                <a:schemeClr val="dk1"/>
              </a:buClr>
              <a:buSzPts val="1400"/>
              <a:buChar char="•"/>
              <a:defRPr/>
            </a:lvl4pPr>
            <a:lvl5pPr marL="2286000" lvl="4" indent="-317500" algn="l" rtl="0">
              <a:lnSpc>
                <a:spcPct val="90000"/>
              </a:lnSpc>
              <a:spcBef>
                <a:spcPts val="400"/>
              </a:spcBef>
              <a:spcAft>
                <a:spcPts val="0"/>
              </a:spcAft>
              <a:buClr>
                <a:schemeClr val="dk1"/>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79" name="Google Shape;79;p17"/>
          <p:cNvSpPr txBox="1">
            <a:spLocks noGrp="1"/>
          </p:cNvSpPr>
          <p:nvPr>
            <p:ph type="body" idx="3"/>
          </p:nvPr>
        </p:nvSpPr>
        <p:spPr>
          <a:xfrm>
            <a:off x="4629150" y="1260872"/>
            <a:ext cx="3887400" cy="618000"/>
          </a:xfrm>
          <a:prstGeom prst="rect">
            <a:avLst/>
          </a:prstGeom>
          <a:noFill/>
          <a:ln>
            <a:noFill/>
          </a:ln>
        </p:spPr>
        <p:txBody>
          <a:bodyPr spcFirstLastPara="1" wrap="square" lIns="68575" tIns="34275" rIns="68575" bIns="34275" anchor="b" anchorCtr="0">
            <a:normAutofit/>
          </a:bodyPr>
          <a:lstStyle>
            <a:lvl1pPr marL="457200" lvl="0" indent="-228600" algn="l" rtl="0">
              <a:lnSpc>
                <a:spcPct val="90000"/>
              </a:lnSpc>
              <a:spcBef>
                <a:spcPts val="800"/>
              </a:spcBef>
              <a:spcAft>
                <a:spcPts val="0"/>
              </a:spcAft>
              <a:buClr>
                <a:schemeClr val="dk1"/>
              </a:buClr>
              <a:buSzPts val="1800"/>
              <a:buNone/>
              <a:defRPr sz="1800" b="1"/>
            </a:lvl1pPr>
            <a:lvl2pPr marL="914400" lvl="1" indent="-228600" algn="l" rtl="0">
              <a:lnSpc>
                <a:spcPct val="90000"/>
              </a:lnSpc>
              <a:spcBef>
                <a:spcPts val="400"/>
              </a:spcBef>
              <a:spcAft>
                <a:spcPts val="0"/>
              </a:spcAft>
              <a:buClr>
                <a:schemeClr val="dk1"/>
              </a:buClr>
              <a:buSzPts val="1500"/>
              <a:buNone/>
              <a:defRPr sz="1500" b="1"/>
            </a:lvl2pPr>
            <a:lvl3pPr marL="1371600" lvl="2" indent="-228600" algn="l" rtl="0">
              <a:lnSpc>
                <a:spcPct val="90000"/>
              </a:lnSpc>
              <a:spcBef>
                <a:spcPts val="400"/>
              </a:spcBef>
              <a:spcAft>
                <a:spcPts val="0"/>
              </a:spcAft>
              <a:buClr>
                <a:schemeClr val="dk1"/>
              </a:buClr>
              <a:buSzPts val="1400"/>
              <a:buNone/>
              <a:defRPr sz="1400" b="1"/>
            </a:lvl3pPr>
            <a:lvl4pPr marL="1828800" lvl="3" indent="-228600" algn="l" rtl="0">
              <a:lnSpc>
                <a:spcPct val="90000"/>
              </a:lnSpc>
              <a:spcBef>
                <a:spcPts val="400"/>
              </a:spcBef>
              <a:spcAft>
                <a:spcPts val="0"/>
              </a:spcAft>
              <a:buClr>
                <a:schemeClr val="dk1"/>
              </a:buClr>
              <a:buSzPts val="1200"/>
              <a:buNone/>
              <a:defRPr sz="1200" b="1"/>
            </a:lvl4pPr>
            <a:lvl5pPr marL="2286000" lvl="4" indent="-228600" algn="l" rtl="0">
              <a:lnSpc>
                <a:spcPct val="90000"/>
              </a:lnSpc>
              <a:spcBef>
                <a:spcPts val="400"/>
              </a:spcBef>
              <a:spcAft>
                <a:spcPts val="0"/>
              </a:spcAft>
              <a:buClr>
                <a:schemeClr val="dk1"/>
              </a:buClr>
              <a:buSzPts val="1200"/>
              <a:buNone/>
              <a:defRPr sz="1200" b="1"/>
            </a:lvl5pPr>
            <a:lvl6pPr marL="2743200" lvl="5" indent="-228600" algn="l" rtl="0">
              <a:lnSpc>
                <a:spcPct val="90000"/>
              </a:lnSpc>
              <a:spcBef>
                <a:spcPts val="400"/>
              </a:spcBef>
              <a:spcAft>
                <a:spcPts val="0"/>
              </a:spcAft>
              <a:buClr>
                <a:schemeClr val="dk1"/>
              </a:buClr>
              <a:buSzPts val="1200"/>
              <a:buNone/>
              <a:defRPr sz="1200" b="1"/>
            </a:lvl6pPr>
            <a:lvl7pPr marL="3200400" lvl="6" indent="-228600" algn="l" rtl="0">
              <a:lnSpc>
                <a:spcPct val="90000"/>
              </a:lnSpc>
              <a:spcBef>
                <a:spcPts val="400"/>
              </a:spcBef>
              <a:spcAft>
                <a:spcPts val="0"/>
              </a:spcAft>
              <a:buClr>
                <a:schemeClr val="dk1"/>
              </a:buClr>
              <a:buSzPts val="1200"/>
              <a:buNone/>
              <a:defRPr sz="1200" b="1"/>
            </a:lvl7pPr>
            <a:lvl8pPr marL="3657600" lvl="7" indent="-228600" algn="l" rtl="0">
              <a:lnSpc>
                <a:spcPct val="90000"/>
              </a:lnSpc>
              <a:spcBef>
                <a:spcPts val="400"/>
              </a:spcBef>
              <a:spcAft>
                <a:spcPts val="0"/>
              </a:spcAft>
              <a:buClr>
                <a:schemeClr val="dk1"/>
              </a:buClr>
              <a:buSzPts val="1200"/>
              <a:buNone/>
              <a:defRPr sz="1200" b="1"/>
            </a:lvl8pPr>
            <a:lvl9pPr marL="4114800" lvl="8" indent="-228600" algn="l" rtl="0">
              <a:lnSpc>
                <a:spcPct val="90000"/>
              </a:lnSpc>
              <a:spcBef>
                <a:spcPts val="400"/>
              </a:spcBef>
              <a:spcAft>
                <a:spcPts val="0"/>
              </a:spcAft>
              <a:buClr>
                <a:schemeClr val="dk1"/>
              </a:buClr>
              <a:buSzPts val="1200"/>
              <a:buNone/>
              <a:defRPr sz="1200" b="1"/>
            </a:lvl9pPr>
          </a:lstStyle>
          <a:p>
            <a:endParaRPr/>
          </a:p>
        </p:txBody>
      </p:sp>
      <p:sp>
        <p:nvSpPr>
          <p:cNvPr id="80" name="Google Shape;80;p17"/>
          <p:cNvSpPr txBox="1">
            <a:spLocks noGrp="1"/>
          </p:cNvSpPr>
          <p:nvPr>
            <p:ph type="body" idx="4"/>
          </p:nvPr>
        </p:nvSpPr>
        <p:spPr>
          <a:xfrm>
            <a:off x="4629150" y="1878806"/>
            <a:ext cx="3887400" cy="2763600"/>
          </a:xfrm>
          <a:prstGeom prst="rect">
            <a:avLst/>
          </a:prstGeom>
          <a:noFill/>
          <a:ln>
            <a:noFill/>
          </a:ln>
        </p:spPr>
        <p:txBody>
          <a:bodyPr spcFirstLastPara="1" wrap="square" lIns="68575" tIns="34275" rIns="68575" bIns="34275" anchor="t" anchorCtr="0">
            <a:normAutofit/>
          </a:bodyPr>
          <a:lstStyle>
            <a:lvl1pPr marL="457200" lvl="0" indent="-317500" algn="l" rtl="0">
              <a:lnSpc>
                <a:spcPct val="90000"/>
              </a:lnSpc>
              <a:spcBef>
                <a:spcPts val="800"/>
              </a:spcBef>
              <a:spcAft>
                <a:spcPts val="0"/>
              </a:spcAft>
              <a:buClr>
                <a:schemeClr val="dk1"/>
              </a:buClr>
              <a:buSzPts val="1400"/>
              <a:buChar char="•"/>
              <a:defRPr/>
            </a:lvl1pPr>
            <a:lvl2pPr marL="914400" lvl="1" indent="-317500" algn="l" rtl="0">
              <a:lnSpc>
                <a:spcPct val="90000"/>
              </a:lnSpc>
              <a:spcBef>
                <a:spcPts val="400"/>
              </a:spcBef>
              <a:spcAft>
                <a:spcPts val="0"/>
              </a:spcAft>
              <a:buClr>
                <a:schemeClr val="dk1"/>
              </a:buClr>
              <a:buSzPts val="1400"/>
              <a:buChar char="•"/>
              <a:defRPr/>
            </a:lvl2pPr>
            <a:lvl3pPr marL="1371600" lvl="2" indent="-317500" algn="l" rtl="0">
              <a:lnSpc>
                <a:spcPct val="90000"/>
              </a:lnSpc>
              <a:spcBef>
                <a:spcPts val="400"/>
              </a:spcBef>
              <a:spcAft>
                <a:spcPts val="0"/>
              </a:spcAft>
              <a:buClr>
                <a:schemeClr val="dk1"/>
              </a:buClr>
              <a:buSzPts val="1400"/>
              <a:buChar char="•"/>
              <a:defRPr/>
            </a:lvl3pPr>
            <a:lvl4pPr marL="1828800" lvl="3" indent="-317500" algn="l" rtl="0">
              <a:lnSpc>
                <a:spcPct val="90000"/>
              </a:lnSpc>
              <a:spcBef>
                <a:spcPts val="400"/>
              </a:spcBef>
              <a:spcAft>
                <a:spcPts val="0"/>
              </a:spcAft>
              <a:buClr>
                <a:schemeClr val="dk1"/>
              </a:buClr>
              <a:buSzPts val="1400"/>
              <a:buChar char="•"/>
              <a:defRPr/>
            </a:lvl4pPr>
            <a:lvl5pPr marL="2286000" lvl="4" indent="-317500" algn="l" rtl="0">
              <a:lnSpc>
                <a:spcPct val="90000"/>
              </a:lnSpc>
              <a:spcBef>
                <a:spcPts val="400"/>
              </a:spcBef>
              <a:spcAft>
                <a:spcPts val="0"/>
              </a:spcAft>
              <a:buClr>
                <a:schemeClr val="dk1"/>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81" name="Google Shape;81;p17"/>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82" name="Google Shape;82;p17"/>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83" name="Google Shape;83;p17"/>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84"/>
        <p:cNvGrpSpPr/>
        <p:nvPr/>
      </p:nvGrpSpPr>
      <p:grpSpPr>
        <a:xfrm>
          <a:off x="0" y="0"/>
          <a:ext cx="0" cy="0"/>
          <a:chOff x="0" y="0"/>
          <a:chExt cx="0" cy="0"/>
        </a:xfrm>
      </p:grpSpPr>
      <p:sp>
        <p:nvSpPr>
          <p:cNvPr id="85" name="Google Shape;85;p18"/>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rmAutofit/>
          </a:bodyPr>
          <a:lstStyle>
            <a:lvl1pPr lvl="0" algn="l" rtl="0">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86" name="Google Shape;86;p18"/>
          <p:cNvSpPr txBox="1">
            <a:spLocks noGrp="1"/>
          </p:cNvSpPr>
          <p:nvPr>
            <p:ph type="body" idx="1"/>
          </p:nvPr>
        </p:nvSpPr>
        <p:spPr>
          <a:xfrm>
            <a:off x="628650" y="1369219"/>
            <a:ext cx="3886200" cy="3263400"/>
          </a:xfrm>
          <a:prstGeom prst="rect">
            <a:avLst/>
          </a:prstGeom>
          <a:noFill/>
          <a:ln>
            <a:noFill/>
          </a:ln>
        </p:spPr>
        <p:txBody>
          <a:bodyPr spcFirstLastPara="1" wrap="square" lIns="68575" tIns="34275" rIns="68575" bIns="34275" anchor="t" anchorCtr="0">
            <a:normAutofit/>
          </a:bodyPr>
          <a:lstStyle>
            <a:lvl1pPr marL="457200" lvl="0" indent="-317500" algn="l" rtl="0">
              <a:lnSpc>
                <a:spcPct val="90000"/>
              </a:lnSpc>
              <a:spcBef>
                <a:spcPts val="800"/>
              </a:spcBef>
              <a:spcAft>
                <a:spcPts val="0"/>
              </a:spcAft>
              <a:buClr>
                <a:schemeClr val="dk1"/>
              </a:buClr>
              <a:buSzPts val="1400"/>
              <a:buChar char="•"/>
              <a:defRPr/>
            </a:lvl1pPr>
            <a:lvl2pPr marL="914400" lvl="1" indent="-317500" algn="l" rtl="0">
              <a:lnSpc>
                <a:spcPct val="90000"/>
              </a:lnSpc>
              <a:spcBef>
                <a:spcPts val="400"/>
              </a:spcBef>
              <a:spcAft>
                <a:spcPts val="0"/>
              </a:spcAft>
              <a:buClr>
                <a:schemeClr val="dk1"/>
              </a:buClr>
              <a:buSzPts val="1400"/>
              <a:buChar char="•"/>
              <a:defRPr/>
            </a:lvl2pPr>
            <a:lvl3pPr marL="1371600" lvl="2" indent="-317500" algn="l" rtl="0">
              <a:lnSpc>
                <a:spcPct val="90000"/>
              </a:lnSpc>
              <a:spcBef>
                <a:spcPts val="400"/>
              </a:spcBef>
              <a:spcAft>
                <a:spcPts val="0"/>
              </a:spcAft>
              <a:buClr>
                <a:schemeClr val="dk1"/>
              </a:buClr>
              <a:buSzPts val="1400"/>
              <a:buChar char="•"/>
              <a:defRPr/>
            </a:lvl3pPr>
            <a:lvl4pPr marL="1828800" lvl="3" indent="-317500" algn="l" rtl="0">
              <a:lnSpc>
                <a:spcPct val="90000"/>
              </a:lnSpc>
              <a:spcBef>
                <a:spcPts val="400"/>
              </a:spcBef>
              <a:spcAft>
                <a:spcPts val="0"/>
              </a:spcAft>
              <a:buClr>
                <a:schemeClr val="dk1"/>
              </a:buClr>
              <a:buSzPts val="1400"/>
              <a:buChar char="•"/>
              <a:defRPr/>
            </a:lvl4pPr>
            <a:lvl5pPr marL="2286000" lvl="4" indent="-317500" algn="l" rtl="0">
              <a:lnSpc>
                <a:spcPct val="90000"/>
              </a:lnSpc>
              <a:spcBef>
                <a:spcPts val="400"/>
              </a:spcBef>
              <a:spcAft>
                <a:spcPts val="0"/>
              </a:spcAft>
              <a:buClr>
                <a:schemeClr val="dk1"/>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87" name="Google Shape;87;p18"/>
          <p:cNvSpPr txBox="1">
            <a:spLocks noGrp="1"/>
          </p:cNvSpPr>
          <p:nvPr>
            <p:ph type="body" idx="2"/>
          </p:nvPr>
        </p:nvSpPr>
        <p:spPr>
          <a:xfrm>
            <a:off x="4629150" y="1369219"/>
            <a:ext cx="3886200" cy="3263400"/>
          </a:xfrm>
          <a:prstGeom prst="rect">
            <a:avLst/>
          </a:prstGeom>
          <a:noFill/>
          <a:ln>
            <a:noFill/>
          </a:ln>
        </p:spPr>
        <p:txBody>
          <a:bodyPr spcFirstLastPara="1" wrap="square" lIns="68575" tIns="34275" rIns="68575" bIns="34275" anchor="t" anchorCtr="0">
            <a:normAutofit/>
          </a:bodyPr>
          <a:lstStyle>
            <a:lvl1pPr marL="457200" lvl="0" indent="-317500" algn="l" rtl="0">
              <a:lnSpc>
                <a:spcPct val="90000"/>
              </a:lnSpc>
              <a:spcBef>
                <a:spcPts val="800"/>
              </a:spcBef>
              <a:spcAft>
                <a:spcPts val="0"/>
              </a:spcAft>
              <a:buClr>
                <a:schemeClr val="dk1"/>
              </a:buClr>
              <a:buSzPts val="1400"/>
              <a:buChar char="•"/>
              <a:defRPr/>
            </a:lvl1pPr>
            <a:lvl2pPr marL="914400" lvl="1" indent="-317500" algn="l" rtl="0">
              <a:lnSpc>
                <a:spcPct val="90000"/>
              </a:lnSpc>
              <a:spcBef>
                <a:spcPts val="400"/>
              </a:spcBef>
              <a:spcAft>
                <a:spcPts val="0"/>
              </a:spcAft>
              <a:buClr>
                <a:schemeClr val="dk1"/>
              </a:buClr>
              <a:buSzPts val="1400"/>
              <a:buChar char="•"/>
              <a:defRPr/>
            </a:lvl2pPr>
            <a:lvl3pPr marL="1371600" lvl="2" indent="-317500" algn="l" rtl="0">
              <a:lnSpc>
                <a:spcPct val="90000"/>
              </a:lnSpc>
              <a:spcBef>
                <a:spcPts val="400"/>
              </a:spcBef>
              <a:spcAft>
                <a:spcPts val="0"/>
              </a:spcAft>
              <a:buClr>
                <a:schemeClr val="dk1"/>
              </a:buClr>
              <a:buSzPts val="1400"/>
              <a:buChar char="•"/>
              <a:defRPr/>
            </a:lvl3pPr>
            <a:lvl4pPr marL="1828800" lvl="3" indent="-317500" algn="l" rtl="0">
              <a:lnSpc>
                <a:spcPct val="90000"/>
              </a:lnSpc>
              <a:spcBef>
                <a:spcPts val="400"/>
              </a:spcBef>
              <a:spcAft>
                <a:spcPts val="0"/>
              </a:spcAft>
              <a:buClr>
                <a:schemeClr val="dk1"/>
              </a:buClr>
              <a:buSzPts val="1400"/>
              <a:buChar char="•"/>
              <a:defRPr/>
            </a:lvl4pPr>
            <a:lvl5pPr marL="2286000" lvl="4" indent="-317500" algn="l" rtl="0">
              <a:lnSpc>
                <a:spcPct val="90000"/>
              </a:lnSpc>
              <a:spcBef>
                <a:spcPts val="400"/>
              </a:spcBef>
              <a:spcAft>
                <a:spcPts val="0"/>
              </a:spcAft>
              <a:buClr>
                <a:schemeClr val="dk1"/>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88" name="Google Shape;88;p18"/>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89" name="Google Shape;89;p18"/>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90" name="Google Shape;90;p18"/>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1"/>
        <p:cNvGrpSpPr/>
        <p:nvPr/>
      </p:nvGrpSpPr>
      <p:grpSpPr>
        <a:xfrm>
          <a:off x="0" y="0"/>
          <a:ext cx="0" cy="0"/>
          <a:chOff x="0" y="0"/>
          <a:chExt cx="0" cy="0"/>
        </a:xfrm>
      </p:grpSpPr>
      <p:sp>
        <p:nvSpPr>
          <p:cNvPr id="92" name="Google Shape;92;p19"/>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rmAutofit/>
          </a:bodyPr>
          <a:lstStyle>
            <a:lvl1pPr lvl="0" algn="l" rtl="0">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93" name="Google Shape;93;p19"/>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94" name="Google Shape;94;p19"/>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95" name="Google Shape;95;p19"/>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6"/>
        <p:cNvGrpSpPr/>
        <p:nvPr/>
      </p:nvGrpSpPr>
      <p:grpSpPr>
        <a:xfrm>
          <a:off x="0" y="0"/>
          <a:ext cx="0" cy="0"/>
          <a:chOff x="0" y="0"/>
          <a:chExt cx="0" cy="0"/>
        </a:xfrm>
      </p:grpSpPr>
      <p:sp>
        <p:nvSpPr>
          <p:cNvPr id="97" name="Google Shape;97;p20"/>
          <p:cNvSpPr txBox="1">
            <a:spLocks noGrp="1"/>
          </p:cNvSpPr>
          <p:nvPr>
            <p:ph type="ctrTitle"/>
          </p:nvPr>
        </p:nvSpPr>
        <p:spPr>
          <a:xfrm>
            <a:off x="1143000" y="841772"/>
            <a:ext cx="6858000" cy="1790700"/>
          </a:xfrm>
          <a:prstGeom prst="rect">
            <a:avLst/>
          </a:prstGeom>
          <a:noFill/>
          <a:ln>
            <a:noFill/>
          </a:ln>
        </p:spPr>
        <p:txBody>
          <a:bodyPr spcFirstLastPara="1" wrap="square" lIns="68575" tIns="34275" rIns="68575" bIns="34275" anchor="b" anchorCtr="0">
            <a:normAutofit/>
          </a:bodyPr>
          <a:lstStyle>
            <a:lvl1pPr lvl="0" algn="ctr" rtl="0">
              <a:lnSpc>
                <a:spcPct val="90000"/>
              </a:lnSpc>
              <a:spcBef>
                <a:spcPts val="0"/>
              </a:spcBef>
              <a:spcAft>
                <a:spcPts val="0"/>
              </a:spcAft>
              <a:buClr>
                <a:schemeClr val="dk1"/>
              </a:buClr>
              <a:buSzPts val="4500"/>
              <a:buFont typeface="Calibri"/>
              <a:buNone/>
              <a:defRPr sz="45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98" name="Google Shape;98;p20"/>
          <p:cNvSpPr txBox="1">
            <a:spLocks noGrp="1"/>
          </p:cNvSpPr>
          <p:nvPr>
            <p:ph type="subTitle" idx="1"/>
          </p:nvPr>
        </p:nvSpPr>
        <p:spPr>
          <a:xfrm>
            <a:off x="1143000" y="2701529"/>
            <a:ext cx="6858000" cy="1241700"/>
          </a:xfrm>
          <a:prstGeom prst="rect">
            <a:avLst/>
          </a:prstGeom>
          <a:noFill/>
          <a:ln>
            <a:noFill/>
          </a:ln>
        </p:spPr>
        <p:txBody>
          <a:bodyPr spcFirstLastPara="1" wrap="square" lIns="68575" tIns="34275" rIns="68575" bIns="34275" anchor="t" anchorCtr="0">
            <a:normAutofit/>
          </a:bodyPr>
          <a:lstStyle>
            <a:lvl1pPr lvl="0" algn="ctr" rtl="0">
              <a:lnSpc>
                <a:spcPct val="90000"/>
              </a:lnSpc>
              <a:spcBef>
                <a:spcPts val="800"/>
              </a:spcBef>
              <a:spcAft>
                <a:spcPts val="0"/>
              </a:spcAft>
              <a:buClr>
                <a:schemeClr val="dk1"/>
              </a:buClr>
              <a:buSzPts val="1800"/>
              <a:buNone/>
              <a:defRPr sz="1800"/>
            </a:lvl1pPr>
            <a:lvl2pPr lvl="1" algn="ctr" rtl="0">
              <a:lnSpc>
                <a:spcPct val="90000"/>
              </a:lnSpc>
              <a:spcBef>
                <a:spcPts val="400"/>
              </a:spcBef>
              <a:spcAft>
                <a:spcPts val="0"/>
              </a:spcAft>
              <a:buClr>
                <a:schemeClr val="dk1"/>
              </a:buClr>
              <a:buSzPts val="1500"/>
              <a:buNone/>
              <a:defRPr sz="1500"/>
            </a:lvl2pPr>
            <a:lvl3pPr lvl="2" algn="ctr" rtl="0">
              <a:lnSpc>
                <a:spcPct val="90000"/>
              </a:lnSpc>
              <a:spcBef>
                <a:spcPts val="400"/>
              </a:spcBef>
              <a:spcAft>
                <a:spcPts val="0"/>
              </a:spcAft>
              <a:buClr>
                <a:schemeClr val="dk1"/>
              </a:buClr>
              <a:buSzPts val="1400"/>
              <a:buNone/>
              <a:defRPr sz="1400"/>
            </a:lvl3pPr>
            <a:lvl4pPr lvl="3" algn="ctr" rtl="0">
              <a:lnSpc>
                <a:spcPct val="90000"/>
              </a:lnSpc>
              <a:spcBef>
                <a:spcPts val="400"/>
              </a:spcBef>
              <a:spcAft>
                <a:spcPts val="0"/>
              </a:spcAft>
              <a:buClr>
                <a:schemeClr val="dk1"/>
              </a:buClr>
              <a:buSzPts val="1200"/>
              <a:buNone/>
              <a:defRPr sz="1200"/>
            </a:lvl4pPr>
            <a:lvl5pPr lvl="4" algn="ctr" rtl="0">
              <a:lnSpc>
                <a:spcPct val="90000"/>
              </a:lnSpc>
              <a:spcBef>
                <a:spcPts val="400"/>
              </a:spcBef>
              <a:spcAft>
                <a:spcPts val="0"/>
              </a:spcAft>
              <a:buClr>
                <a:schemeClr val="dk1"/>
              </a:buClr>
              <a:buSzPts val="1200"/>
              <a:buNone/>
              <a:defRPr sz="1200"/>
            </a:lvl5pPr>
            <a:lvl6pPr lvl="5" algn="ctr" rtl="0">
              <a:lnSpc>
                <a:spcPct val="90000"/>
              </a:lnSpc>
              <a:spcBef>
                <a:spcPts val="400"/>
              </a:spcBef>
              <a:spcAft>
                <a:spcPts val="0"/>
              </a:spcAft>
              <a:buClr>
                <a:schemeClr val="dk1"/>
              </a:buClr>
              <a:buSzPts val="1200"/>
              <a:buNone/>
              <a:defRPr sz="1200"/>
            </a:lvl6pPr>
            <a:lvl7pPr lvl="6" algn="ctr" rtl="0">
              <a:lnSpc>
                <a:spcPct val="90000"/>
              </a:lnSpc>
              <a:spcBef>
                <a:spcPts val="400"/>
              </a:spcBef>
              <a:spcAft>
                <a:spcPts val="0"/>
              </a:spcAft>
              <a:buClr>
                <a:schemeClr val="dk1"/>
              </a:buClr>
              <a:buSzPts val="1200"/>
              <a:buNone/>
              <a:defRPr sz="1200"/>
            </a:lvl7pPr>
            <a:lvl8pPr lvl="7" algn="ctr" rtl="0">
              <a:lnSpc>
                <a:spcPct val="90000"/>
              </a:lnSpc>
              <a:spcBef>
                <a:spcPts val="400"/>
              </a:spcBef>
              <a:spcAft>
                <a:spcPts val="0"/>
              </a:spcAft>
              <a:buClr>
                <a:schemeClr val="dk1"/>
              </a:buClr>
              <a:buSzPts val="1200"/>
              <a:buNone/>
              <a:defRPr sz="1200"/>
            </a:lvl8pPr>
            <a:lvl9pPr lvl="8" algn="ctr" rtl="0">
              <a:lnSpc>
                <a:spcPct val="90000"/>
              </a:lnSpc>
              <a:spcBef>
                <a:spcPts val="400"/>
              </a:spcBef>
              <a:spcAft>
                <a:spcPts val="0"/>
              </a:spcAft>
              <a:buClr>
                <a:schemeClr val="dk1"/>
              </a:buClr>
              <a:buSzPts val="1200"/>
              <a:buNone/>
              <a:defRPr sz="1200"/>
            </a:lvl9pPr>
          </a:lstStyle>
          <a:p>
            <a:endParaRPr/>
          </a:p>
        </p:txBody>
      </p:sp>
      <p:sp>
        <p:nvSpPr>
          <p:cNvPr id="99" name="Google Shape;99;p20"/>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00" name="Google Shape;100;p20"/>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01" name="Google Shape;101;p20"/>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02"/>
        <p:cNvGrpSpPr/>
        <p:nvPr/>
      </p:nvGrpSpPr>
      <p:grpSpPr>
        <a:xfrm>
          <a:off x="0" y="0"/>
          <a:ext cx="0" cy="0"/>
          <a:chOff x="0" y="0"/>
          <a:chExt cx="0" cy="0"/>
        </a:xfrm>
      </p:grpSpPr>
      <p:sp>
        <p:nvSpPr>
          <p:cNvPr id="103" name="Google Shape;103;p21"/>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04" name="Google Shape;104;p21"/>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05" name="Google Shape;105;p21"/>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06"/>
        <p:cNvGrpSpPr/>
        <p:nvPr/>
      </p:nvGrpSpPr>
      <p:grpSpPr>
        <a:xfrm>
          <a:off x="0" y="0"/>
          <a:ext cx="0" cy="0"/>
          <a:chOff x="0" y="0"/>
          <a:chExt cx="0" cy="0"/>
        </a:xfrm>
      </p:grpSpPr>
      <p:sp>
        <p:nvSpPr>
          <p:cNvPr id="107" name="Google Shape;107;p22"/>
          <p:cNvSpPr txBox="1">
            <a:spLocks noGrp="1"/>
          </p:cNvSpPr>
          <p:nvPr>
            <p:ph type="title"/>
          </p:nvPr>
        </p:nvSpPr>
        <p:spPr>
          <a:xfrm>
            <a:off x="629841" y="342900"/>
            <a:ext cx="2949000" cy="1200300"/>
          </a:xfrm>
          <a:prstGeom prst="rect">
            <a:avLst/>
          </a:prstGeom>
          <a:noFill/>
          <a:ln>
            <a:noFill/>
          </a:ln>
        </p:spPr>
        <p:txBody>
          <a:bodyPr spcFirstLastPara="1" wrap="square" lIns="68575" tIns="34275" rIns="68575" bIns="34275" anchor="b" anchorCtr="0">
            <a:normAutofit/>
          </a:bodyPr>
          <a:lstStyle>
            <a:lvl1pPr lvl="0" algn="l" rtl="0">
              <a:lnSpc>
                <a:spcPct val="90000"/>
              </a:lnSpc>
              <a:spcBef>
                <a:spcPts val="0"/>
              </a:spcBef>
              <a:spcAft>
                <a:spcPts val="0"/>
              </a:spcAft>
              <a:buClr>
                <a:schemeClr val="dk1"/>
              </a:buClr>
              <a:buSzPts val="2400"/>
              <a:buFont typeface="Calibri"/>
              <a:buNone/>
              <a:defRPr sz="24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108" name="Google Shape;108;p22"/>
          <p:cNvSpPr txBox="1">
            <a:spLocks noGrp="1"/>
          </p:cNvSpPr>
          <p:nvPr>
            <p:ph type="body" idx="1"/>
          </p:nvPr>
        </p:nvSpPr>
        <p:spPr>
          <a:xfrm>
            <a:off x="3887391" y="740569"/>
            <a:ext cx="4629300" cy="3655200"/>
          </a:xfrm>
          <a:prstGeom prst="rect">
            <a:avLst/>
          </a:prstGeom>
          <a:noFill/>
          <a:ln>
            <a:noFill/>
          </a:ln>
        </p:spPr>
        <p:txBody>
          <a:bodyPr spcFirstLastPara="1" wrap="square" lIns="68575" tIns="34275" rIns="68575" bIns="34275" anchor="t" anchorCtr="0">
            <a:normAutofit/>
          </a:bodyPr>
          <a:lstStyle>
            <a:lvl1pPr marL="457200" lvl="0" indent="-381000" algn="l" rtl="0">
              <a:lnSpc>
                <a:spcPct val="90000"/>
              </a:lnSpc>
              <a:spcBef>
                <a:spcPts val="800"/>
              </a:spcBef>
              <a:spcAft>
                <a:spcPts val="0"/>
              </a:spcAft>
              <a:buClr>
                <a:schemeClr val="dk1"/>
              </a:buClr>
              <a:buSzPts val="2400"/>
              <a:buChar char="•"/>
              <a:defRPr sz="2400"/>
            </a:lvl1pPr>
            <a:lvl2pPr marL="914400" lvl="1" indent="-361950" algn="l" rtl="0">
              <a:lnSpc>
                <a:spcPct val="90000"/>
              </a:lnSpc>
              <a:spcBef>
                <a:spcPts val="400"/>
              </a:spcBef>
              <a:spcAft>
                <a:spcPts val="0"/>
              </a:spcAft>
              <a:buClr>
                <a:schemeClr val="dk1"/>
              </a:buClr>
              <a:buSzPts val="2100"/>
              <a:buChar char="•"/>
              <a:defRPr sz="2100"/>
            </a:lvl2pPr>
            <a:lvl3pPr marL="1371600" lvl="2" indent="-342900" algn="l" rtl="0">
              <a:lnSpc>
                <a:spcPct val="90000"/>
              </a:lnSpc>
              <a:spcBef>
                <a:spcPts val="400"/>
              </a:spcBef>
              <a:spcAft>
                <a:spcPts val="0"/>
              </a:spcAft>
              <a:buClr>
                <a:schemeClr val="dk1"/>
              </a:buClr>
              <a:buSzPts val="1800"/>
              <a:buChar char="•"/>
              <a:defRPr sz="1800"/>
            </a:lvl3pPr>
            <a:lvl4pPr marL="1828800" lvl="3" indent="-323850" algn="l" rtl="0">
              <a:lnSpc>
                <a:spcPct val="90000"/>
              </a:lnSpc>
              <a:spcBef>
                <a:spcPts val="400"/>
              </a:spcBef>
              <a:spcAft>
                <a:spcPts val="0"/>
              </a:spcAft>
              <a:buClr>
                <a:schemeClr val="dk1"/>
              </a:buClr>
              <a:buSzPts val="1500"/>
              <a:buChar char="•"/>
              <a:defRPr sz="1500"/>
            </a:lvl4pPr>
            <a:lvl5pPr marL="2286000" lvl="4" indent="-323850" algn="l" rtl="0">
              <a:lnSpc>
                <a:spcPct val="90000"/>
              </a:lnSpc>
              <a:spcBef>
                <a:spcPts val="400"/>
              </a:spcBef>
              <a:spcAft>
                <a:spcPts val="0"/>
              </a:spcAft>
              <a:buClr>
                <a:schemeClr val="dk1"/>
              </a:buClr>
              <a:buSzPts val="1500"/>
              <a:buChar char="•"/>
              <a:defRPr sz="1500"/>
            </a:lvl5pPr>
            <a:lvl6pPr marL="2743200" lvl="5" indent="-323850" algn="l" rtl="0">
              <a:lnSpc>
                <a:spcPct val="90000"/>
              </a:lnSpc>
              <a:spcBef>
                <a:spcPts val="400"/>
              </a:spcBef>
              <a:spcAft>
                <a:spcPts val="0"/>
              </a:spcAft>
              <a:buClr>
                <a:schemeClr val="dk1"/>
              </a:buClr>
              <a:buSzPts val="1500"/>
              <a:buChar char="•"/>
              <a:defRPr sz="1500"/>
            </a:lvl6pPr>
            <a:lvl7pPr marL="3200400" lvl="6" indent="-323850" algn="l" rtl="0">
              <a:lnSpc>
                <a:spcPct val="90000"/>
              </a:lnSpc>
              <a:spcBef>
                <a:spcPts val="400"/>
              </a:spcBef>
              <a:spcAft>
                <a:spcPts val="0"/>
              </a:spcAft>
              <a:buClr>
                <a:schemeClr val="dk1"/>
              </a:buClr>
              <a:buSzPts val="1500"/>
              <a:buChar char="•"/>
              <a:defRPr sz="1500"/>
            </a:lvl7pPr>
            <a:lvl8pPr marL="3657600" lvl="7" indent="-323850" algn="l" rtl="0">
              <a:lnSpc>
                <a:spcPct val="90000"/>
              </a:lnSpc>
              <a:spcBef>
                <a:spcPts val="400"/>
              </a:spcBef>
              <a:spcAft>
                <a:spcPts val="0"/>
              </a:spcAft>
              <a:buClr>
                <a:schemeClr val="dk1"/>
              </a:buClr>
              <a:buSzPts val="1500"/>
              <a:buChar char="•"/>
              <a:defRPr sz="1500"/>
            </a:lvl8pPr>
            <a:lvl9pPr marL="4114800" lvl="8" indent="-323850" algn="l" rtl="0">
              <a:lnSpc>
                <a:spcPct val="90000"/>
              </a:lnSpc>
              <a:spcBef>
                <a:spcPts val="400"/>
              </a:spcBef>
              <a:spcAft>
                <a:spcPts val="0"/>
              </a:spcAft>
              <a:buClr>
                <a:schemeClr val="dk1"/>
              </a:buClr>
              <a:buSzPts val="1500"/>
              <a:buChar char="•"/>
              <a:defRPr sz="1500"/>
            </a:lvl9pPr>
          </a:lstStyle>
          <a:p>
            <a:endParaRPr/>
          </a:p>
        </p:txBody>
      </p:sp>
      <p:sp>
        <p:nvSpPr>
          <p:cNvPr id="109" name="Google Shape;109;p22"/>
          <p:cNvSpPr txBox="1">
            <a:spLocks noGrp="1"/>
          </p:cNvSpPr>
          <p:nvPr>
            <p:ph type="body" idx="2"/>
          </p:nvPr>
        </p:nvSpPr>
        <p:spPr>
          <a:xfrm>
            <a:off x="629841" y="1543050"/>
            <a:ext cx="2949000" cy="2858700"/>
          </a:xfrm>
          <a:prstGeom prst="rect">
            <a:avLst/>
          </a:prstGeom>
          <a:noFill/>
          <a:ln>
            <a:noFill/>
          </a:ln>
        </p:spPr>
        <p:txBody>
          <a:bodyPr spcFirstLastPara="1" wrap="square" lIns="68575" tIns="34275" rIns="68575" bIns="34275" anchor="t" anchorCtr="0">
            <a:normAutofit/>
          </a:bodyPr>
          <a:lstStyle>
            <a:lvl1pPr marL="457200" lvl="0" indent="-228600" algn="l" rtl="0">
              <a:lnSpc>
                <a:spcPct val="90000"/>
              </a:lnSpc>
              <a:spcBef>
                <a:spcPts val="800"/>
              </a:spcBef>
              <a:spcAft>
                <a:spcPts val="0"/>
              </a:spcAft>
              <a:buClr>
                <a:schemeClr val="dk1"/>
              </a:buClr>
              <a:buSzPts val="1200"/>
              <a:buNone/>
              <a:defRPr sz="1200"/>
            </a:lvl1pPr>
            <a:lvl2pPr marL="914400" lvl="1" indent="-228600" algn="l" rtl="0">
              <a:lnSpc>
                <a:spcPct val="90000"/>
              </a:lnSpc>
              <a:spcBef>
                <a:spcPts val="400"/>
              </a:spcBef>
              <a:spcAft>
                <a:spcPts val="0"/>
              </a:spcAft>
              <a:buClr>
                <a:schemeClr val="dk1"/>
              </a:buClr>
              <a:buSzPts val="1100"/>
              <a:buNone/>
              <a:defRPr sz="1100"/>
            </a:lvl2pPr>
            <a:lvl3pPr marL="1371600" lvl="2" indent="-228600" algn="l" rtl="0">
              <a:lnSpc>
                <a:spcPct val="90000"/>
              </a:lnSpc>
              <a:spcBef>
                <a:spcPts val="400"/>
              </a:spcBef>
              <a:spcAft>
                <a:spcPts val="0"/>
              </a:spcAft>
              <a:buClr>
                <a:schemeClr val="dk1"/>
              </a:buClr>
              <a:buSzPts val="900"/>
              <a:buNone/>
              <a:defRPr sz="900"/>
            </a:lvl3pPr>
            <a:lvl4pPr marL="1828800" lvl="3" indent="-228600" algn="l" rtl="0">
              <a:lnSpc>
                <a:spcPct val="90000"/>
              </a:lnSpc>
              <a:spcBef>
                <a:spcPts val="400"/>
              </a:spcBef>
              <a:spcAft>
                <a:spcPts val="0"/>
              </a:spcAft>
              <a:buClr>
                <a:schemeClr val="dk1"/>
              </a:buClr>
              <a:buSzPts val="800"/>
              <a:buNone/>
              <a:defRPr sz="800"/>
            </a:lvl4pPr>
            <a:lvl5pPr marL="2286000" lvl="4" indent="-228600" algn="l" rtl="0">
              <a:lnSpc>
                <a:spcPct val="90000"/>
              </a:lnSpc>
              <a:spcBef>
                <a:spcPts val="400"/>
              </a:spcBef>
              <a:spcAft>
                <a:spcPts val="0"/>
              </a:spcAft>
              <a:buClr>
                <a:schemeClr val="dk1"/>
              </a:buClr>
              <a:buSzPts val="800"/>
              <a:buNone/>
              <a:defRPr sz="800"/>
            </a:lvl5pPr>
            <a:lvl6pPr marL="2743200" lvl="5" indent="-228600" algn="l" rtl="0">
              <a:lnSpc>
                <a:spcPct val="90000"/>
              </a:lnSpc>
              <a:spcBef>
                <a:spcPts val="400"/>
              </a:spcBef>
              <a:spcAft>
                <a:spcPts val="0"/>
              </a:spcAft>
              <a:buClr>
                <a:schemeClr val="dk1"/>
              </a:buClr>
              <a:buSzPts val="800"/>
              <a:buNone/>
              <a:defRPr sz="800"/>
            </a:lvl6pPr>
            <a:lvl7pPr marL="3200400" lvl="6" indent="-228600" algn="l" rtl="0">
              <a:lnSpc>
                <a:spcPct val="90000"/>
              </a:lnSpc>
              <a:spcBef>
                <a:spcPts val="400"/>
              </a:spcBef>
              <a:spcAft>
                <a:spcPts val="0"/>
              </a:spcAft>
              <a:buClr>
                <a:schemeClr val="dk1"/>
              </a:buClr>
              <a:buSzPts val="800"/>
              <a:buNone/>
              <a:defRPr sz="800"/>
            </a:lvl7pPr>
            <a:lvl8pPr marL="3657600" lvl="7" indent="-228600" algn="l" rtl="0">
              <a:lnSpc>
                <a:spcPct val="90000"/>
              </a:lnSpc>
              <a:spcBef>
                <a:spcPts val="400"/>
              </a:spcBef>
              <a:spcAft>
                <a:spcPts val="0"/>
              </a:spcAft>
              <a:buClr>
                <a:schemeClr val="dk1"/>
              </a:buClr>
              <a:buSzPts val="800"/>
              <a:buNone/>
              <a:defRPr sz="800"/>
            </a:lvl8pPr>
            <a:lvl9pPr marL="4114800" lvl="8" indent="-228600" algn="l" rtl="0">
              <a:lnSpc>
                <a:spcPct val="90000"/>
              </a:lnSpc>
              <a:spcBef>
                <a:spcPts val="400"/>
              </a:spcBef>
              <a:spcAft>
                <a:spcPts val="0"/>
              </a:spcAft>
              <a:buClr>
                <a:schemeClr val="dk1"/>
              </a:buClr>
              <a:buSzPts val="800"/>
              <a:buNone/>
              <a:defRPr sz="800"/>
            </a:lvl9pPr>
          </a:lstStyle>
          <a:p>
            <a:endParaRPr/>
          </a:p>
        </p:txBody>
      </p:sp>
      <p:sp>
        <p:nvSpPr>
          <p:cNvPr id="110" name="Google Shape;110;p22"/>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11" name="Google Shape;111;p22"/>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12" name="Google Shape;112;p22"/>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13"/>
        <p:cNvGrpSpPr/>
        <p:nvPr/>
      </p:nvGrpSpPr>
      <p:grpSpPr>
        <a:xfrm>
          <a:off x="0" y="0"/>
          <a:ext cx="0" cy="0"/>
          <a:chOff x="0" y="0"/>
          <a:chExt cx="0" cy="0"/>
        </a:xfrm>
      </p:grpSpPr>
      <p:sp>
        <p:nvSpPr>
          <p:cNvPr id="114" name="Google Shape;114;p23"/>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rmAutofit/>
          </a:bodyPr>
          <a:lstStyle>
            <a:lvl1pPr lvl="0" algn="l" rtl="0">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115" name="Google Shape;115;p23"/>
          <p:cNvSpPr txBox="1">
            <a:spLocks noGrp="1"/>
          </p:cNvSpPr>
          <p:nvPr>
            <p:ph type="body" idx="1"/>
          </p:nvPr>
        </p:nvSpPr>
        <p:spPr>
          <a:xfrm rot="5400000">
            <a:off x="2940300" y="-942431"/>
            <a:ext cx="3263400" cy="7886700"/>
          </a:xfrm>
          <a:prstGeom prst="rect">
            <a:avLst/>
          </a:prstGeom>
          <a:noFill/>
          <a:ln>
            <a:noFill/>
          </a:ln>
        </p:spPr>
        <p:txBody>
          <a:bodyPr spcFirstLastPara="1" wrap="square" lIns="68575" tIns="34275" rIns="68575" bIns="34275" anchor="t" anchorCtr="0">
            <a:normAutofit/>
          </a:bodyPr>
          <a:lstStyle>
            <a:lvl1pPr marL="457200" lvl="0" indent="-317500" algn="l" rtl="0">
              <a:lnSpc>
                <a:spcPct val="90000"/>
              </a:lnSpc>
              <a:spcBef>
                <a:spcPts val="800"/>
              </a:spcBef>
              <a:spcAft>
                <a:spcPts val="0"/>
              </a:spcAft>
              <a:buClr>
                <a:schemeClr val="dk1"/>
              </a:buClr>
              <a:buSzPts val="1400"/>
              <a:buChar char="•"/>
              <a:defRPr/>
            </a:lvl1pPr>
            <a:lvl2pPr marL="914400" lvl="1" indent="-317500" algn="l" rtl="0">
              <a:lnSpc>
                <a:spcPct val="90000"/>
              </a:lnSpc>
              <a:spcBef>
                <a:spcPts val="400"/>
              </a:spcBef>
              <a:spcAft>
                <a:spcPts val="0"/>
              </a:spcAft>
              <a:buClr>
                <a:schemeClr val="dk1"/>
              </a:buClr>
              <a:buSzPts val="1400"/>
              <a:buChar char="•"/>
              <a:defRPr/>
            </a:lvl2pPr>
            <a:lvl3pPr marL="1371600" lvl="2" indent="-317500" algn="l" rtl="0">
              <a:lnSpc>
                <a:spcPct val="90000"/>
              </a:lnSpc>
              <a:spcBef>
                <a:spcPts val="400"/>
              </a:spcBef>
              <a:spcAft>
                <a:spcPts val="0"/>
              </a:spcAft>
              <a:buClr>
                <a:schemeClr val="dk1"/>
              </a:buClr>
              <a:buSzPts val="1400"/>
              <a:buChar char="•"/>
              <a:defRPr/>
            </a:lvl3pPr>
            <a:lvl4pPr marL="1828800" lvl="3" indent="-317500" algn="l" rtl="0">
              <a:lnSpc>
                <a:spcPct val="90000"/>
              </a:lnSpc>
              <a:spcBef>
                <a:spcPts val="400"/>
              </a:spcBef>
              <a:spcAft>
                <a:spcPts val="0"/>
              </a:spcAft>
              <a:buClr>
                <a:schemeClr val="dk1"/>
              </a:buClr>
              <a:buSzPts val="1400"/>
              <a:buChar char="•"/>
              <a:defRPr/>
            </a:lvl4pPr>
            <a:lvl5pPr marL="2286000" lvl="4" indent="-317500" algn="l" rtl="0">
              <a:lnSpc>
                <a:spcPct val="90000"/>
              </a:lnSpc>
              <a:spcBef>
                <a:spcPts val="400"/>
              </a:spcBef>
              <a:spcAft>
                <a:spcPts val="0"/>
              </a:spcAft>
              <a:buClr>
                <a:schemeClr val="dk1"/>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116" name="Google Shape;116;p23"/>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17" name="Google Shape;117;p23"/>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18" name="Google Shape;118;p23"/>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19"/>
        <p:cNvGrpSpPr/>
        <p:nvPr/>
      </p:nvGrpSpPr>
      <p:grpSpPr>
        <a:xfrm>
          <a:off x="0" y="0"/>
          <a:ext cx="0" cy="0"/>
          <a:chOff x="0" y="0"/>
          <a:chExt cx="0" cy="0"/>
        </a:xfrm>
      </p:grpSpPr>
      <p:sp>
        <p:nvSpPr>
          <p:cNvPr id="120" name="Google Shape;120;p24"/>
          <p:cNvSpPr txBox="1">
            <a:spLocks noGrp="1"/>
          </p:cNvSpPr>
          <p:nvPr>
            <p:ph type="title"/>
          </p:nvPr>
        </p:nvSpPr>
        <p:spPr>
          <a:xfrm rot="5400000">
            <a:off x="5350050" y="1467544"/>
            <a:ext cx="4359000" cy="1971600"/>
          </a:xfrm>
          <a:prstGeom prst="rect">
            <a:avLst/>
          </a:prstGeom>
          <a:noFill/>
          <a:ln>
            <a:noFill/>
          </a:ln>
        </p:spPr>
        <p:txBody>
          <a:bodyPr spcFirstLastPara="1" wrap="square" lIns="68575" tIns="34275" rIns="68575" bIns="34275" anchor="ctr" anchorCtr="0">
            <a:normAutofit/>
          </a:bodyPr>
          <a:lstStyle>
            <a:lvl1pPr lvl="0" algn="l" rtl="0">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121" name="Google Shape;121;p24"/>
          <p:cNvSpPr txBox="1">
            <a:spLocks noGrp="1"/>
          </p:cNvSpPr>
          <p:nvPr>
            <p:ph type="body" idx="1"/>
          </p:nvPr>
        </p:nvSpPr>
        <p:spPr>
          <a:xfrm rot="5400000">
            <a:off x="1349475" y="-447056"/>
            <a:ext cx="4359000" cy="5800800"/>
          </a:xfrm>
          <a:prstGeom prst="rect">
            <a:avLst/>
          </a:prstGeom>
          <a:noFill/>
          <a:ln>
            <a:noFill/>
          </a:ln>
        </p:spPr>
        <p:txBody>
          <a:bodyPr spcFirstLastPara="1" wrap="square" lIns="68575" tIns="34275" rIns="68575" bIns="34275" anchor="t" anchorCtr="0">
            <a:normAutofit/>
          </a:bodyPr>
          <a:lstStyle>
            <a:lvl1pPr marL="457200" lvl="0" indent="-317500" algn="l" rtl="0">
              <a:lnSpc>
                <a:spcPct val="90000"/>
              </a:lnSpc>
              <a:spcBef>
                <a:spcPts val="800"/>
              </a:spcBef>
              <a:spcAft>
                <a:spcPts val="0"/>
              </a:spcAft>
              <a:buClr>
                <a:schemeClr val="dk1"/>
              </a:buClr>
              <a:buSzPts val="1400"/>
              <a:buChar char="•"/>
              <a:defRPr/>
            </a:lvl1pPr>
            <a:lvl2pPr marL="914400" lvl="1" indent="-317500" algn="l" rtl="0">
              <a:lnSpc>
                <a:spcPct val="90000"/>
              </a:lnSpc>
              <a:spcBef>
                <a:spcPts val="400"/>
              </a:spcBef>
              <a:spcAft>
                <a:spcPts val="0"/>
              </a:spcAft>
              <a:buClr>
                <a:schemeClr val="dk1"/>
              </a:buClr>
              <a:buSzPts val="1400"/>
              <a:buChar char="•"/>
              <a:defRPr/>
            </a:lvl2pPr>
            <a:lvl3pPr marL="1371600" lvl="2" indent="-317500" algn="l" rtl="0">
              <a:lnSpc>
                <a:spcPct val="90000"/>
              </a:lnSpc>
              <a:spcBef>
                <a:spcPts val="400"/>
              </a:spcBef>
              <a:spcAft>
                <a:spcPts val="0"/>
              </a:spcAft>
              <a:buClr>
                <a:schemeClr val="dk1"/>
              </a:buClr>
              <a:buSzPts val="1400"/>
              <a:buChar char="•"/>
              <a:defRPr/>
            </a:lvl3pPr>
            <a:lvl4pPr marL="1828800" lvl="3" indent="-317500" algn="l" rtl="0">
              <a:lnSpc>
                <a:spcPct val="90000"/>
              </a:lnSpc>
              <a:spcBef>
                <a:spcPts val="400"/>
              </a:spcBef>
              <a:spcAft>
                <a:spcPts val="0"/>
              </a:spcAft>
              <a:buClr>
                <a:schemeClr val="dk1"/>
              </a:buClr>
              <a:buSzPts val="1400"/>
              <a:buChar char="•"/>
              <a:defRPr/>
            </a:lvl4pPr>
            <a:lvl5pPr marL="2286000" lvl="4" indent="-317500" algn="l" rtl="0">
              <a:lnSpc>
                <a:spcPct val="90000"/>
              </a:lnSpc>
              <a:spcBef>
                <a:spcPts val="400"/>
              </a:spcBef>
              <a:spcAft>
                <a:spcPts val="0"/>
              </a:spcAft>
              <a:buClr>
                <a:schemeClr val="dk1"/>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122" name="Google Shape;122;p24"/>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23" name="Google Shape;123;p24"/>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24" name="Google Shape;124;p24"/>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72"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rmAutofit/>
          </a:bodyPr>
          <a:lstStyle>
            <a:lvl1pPr marR="0" lvl="0" algn="l" rtl="0">
              <a:lnSpc>
                <a:spcPct val="90000"/>
              </a:lnSpc>
              <a:spcBef>
                <a:spcPts val="0"/>
              </a:spcBef>
              <a:spcAft>
                <a:spcPts val="0"/>
              </a:spcAft>
              <a:buClr>
                <a:schemeClr val="dk1"/>
              </a:buClr>
              <a:buSzPts val="3300"/>
              <a:buFont typeface="Calibri"/>
              <a:buNone/>
              <a:defRPr sz="3300" b="0" i="0" u="none" strike="noStrike" cap="none">
                <a:solidFill>
                  <a:schemeClr val="dk1"/>
                </a:solidFill>
                <a:latin typeface="Calibri"/>
                <a:ea typeface="Calibri"/>
                <a:cs typeface="Calibri"/>
                <a:sym typeface="Calibri"/>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52" name="Google Shape;52;p13"/>
          <p:cNvSpPr txBox="1">
            <a:spLocks noGrp="1"/>
          </p:cNvSpPr>
          <p:nvPr>
            <p:ph type="body" idx="1"/>
          </p:nvPr>
        </p:nvSpPr>
        <p:spPr>
          <a:xfrm>
            <a:off x="628650" y="1369219"/>
            <a:ext cx="7886700" cy="3263400"/>
          </a:xfrm>
          <a:prstGeom prst="rect">
            <a:avLst/>
          </a:prstGeom>
          <a:noFill/>
          <a:ln>
            <a:noFill/>
          </a:ln>
        </p:spPr>
        <p:txBody>
          <a:bodyPr spcFirstLastPara="1" wrap="square" lIns="68575" tIns="34275" rIns="68575" bIns="34275" anchor="t" anchorCtr="0">
            <a:normAutofit/>
          </a:bodyPr>
          <a:lstStyle>
            <a:lvl1pPr marL="457200" marR="0" lvl="0" indent="-361950" algn="l" rtl="0">
              <a:lnSpc>
                <a:spcPct val="90000"/>
              </a:lnSpc>
              <a:spcBef>
                <a:spcPts val="8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53" name="Google Shape;53;p13"/>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marR="0" lvl="0" algn="l" rtl="0">
              <a:spcBef>
                <a:spcPts val="0"/>
              </a:spcBef>
              <a:spcAft>
                <a:spcPts val="0"/>
              </a:spcAft>
              <a:buSzPts val="1100"/>
              <a:buNone/>
              <a:defRPr sz="9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54" name="Google Shape;54;p13"/>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marR="0" lvl="0" algn="ctr" rtl="0">
              <a:spcBef>
                <a:spcPts val="0"/>
              </a:spcBef>
              <a:spcAft>
                <a:spcPts val="0"/>
              </a:spcAft>
              <a:buSzPts val="1100"/>
              <a:buNone/>
              <a:defRPr sz="9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55" name="Google Shape;55;p13"/>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900" b="0" i="0" u="none" strike="noStrike" cap="none">
                <a:solidFill>
                  <a:srgbClr val="888888"/>
                </a:solidFill>
                <a:latin typeface="Calibri"/>
                <a:ea typeface="Calibri"/>
                <a:cs typeface="Calibri"/>
                <a:sym typeface="Calibri"/>
              </a:defRPr>
            </a:lvl1pPr>
            <a:lvl2pPr marL="0" marR="0" lvl="1" indent="0" algn="r" rtl="0">
              <a:spcBef>
                <a:spcPts val="0"/>
              </a:spcBef>
              <a:buNone/>
              <a:defRPr sz="900" b="0" i="0" u="none" strike="noStrike" cap="none">
                <a:solidFill>
                  <a:srgbClr val="888888"/>
                </a:solidFill>
                <a:latin typeface="Calibri"/>
                <a:ea typeface="Calibri"/>
                <a:cs typeface="Calibri"/>
                <a:sym typeface="Calibri"/>
              </a:defRPr>
            </a:lvl2pPr>
            <a:lvl3pPr marL="0" marR="0" lvl="2" indent="0" algn="r" rtl="0">
              <a:spcBef>
                <a:spcPts val="0"/>
              </a:spcBef>
              <a:buNone/>
              <a:defRPr sz="900" b="0" i="0" u="none" strike="noStrike" cap="none">
                <a:solidFill>
                  <a:srgbClr val="888888"/>
                </a:solidFill>
                <a:latin typeface="Calibri"/>
                <a:ea typeface="Calibri"/>
                <a:cs typeface="Calibri"/>
                <a:sym typeface="Calibri"/>
              </a:defRPr>
            </a:lvl3pPr>
            <a:lvl4pPr marL="0" marR="0" lvl="3" indent="0" algn="r" rtl="0">
              <a:spcBef>
                <a:spcPts val="0"/>
              </a:spcBef>
              <a:buNone/>
              <a:defRPr sz="900" b="0" i="0" u="none" strike="noStrike" cap="none">
                <a:solidFill>
                  <a:srgbClr val="888888"/>
                </a:solidFill>
                <a:latin typeface="Calibri"/>
                <a:ea typeface="Calibri"/>
                <a:cs typeface="Calibri"/>
                <a:sym typeface="Calibri"/>
              </a:defRPr>
            </a:lvl4pPr>
            <a:lvl5pPr marL="0" marR="0" lvl="4" indent="0" algn="r" rtl="0">
              <a:spcBef>
                <a:spcPts val="0"/>
              </a:spcBef>
              <a:buNone/>
              <a:defRPr sz="900" b="0" i="0" u="none" strike="noStrike" cap="none">
                <a:solidFill>
                  <a:srgbClr val="888888"/>
                </a:solidFill>
                <a:latin typeface="Calibri"/>
                <a:ea typeface="Calibri"/>
                <a:cs typeface="Calibri"/>
                <a:sym typeface="Calibri"/>
              </a:defRPr>
            </a:lvl5pPr>
            <a:lvl6pPr marL="0" marR="0" lvl="5" indent="0" algn="r" rtl="0">
              <a:spcBef>
                <a:spcPts val="0"/>
              </a:spcBef>
              <a:buNone/>
              <a:defRPr sz="900" b="0" i="0" u="none" strike="noStrike" cap="none">
                <a:solidFill>
                  <a:srgbClr val="888888"/>
                </a:solidFill>
                <a:latin typeface="Calibri"/>
                <a:ea typeface="Calibri"/>
                <a:cs typeface="Calibri"/>
                <a:sym typeface="Calibri"/>
              </a:defRPr>
            </a:lvl6pPr>
            <a:lvl7pPr marL="0" marR="0" lvl="6" indent="0" algn="r" rtl="0">
              <a:spcBef>
                <a:spcPts val="0"/>
              </a:spcBef>
              <a:buNone/>
              <a:defRPr sz="900" b="0" i="0" u="none" strike="noStrike" cap="none">
                <a:solidFill>
                  <a:srgbClr val="888888"/>
                </a:solidFill>
                <a:latin typeface="Calibri"/>
                <a:ea typeface="Calibri"/>
                <a:cs typeface="Calibri"/>
                <a:sym typeface="Calibri"/>
              </a:defRPr>
            </a:lvl7pPr>
            <a:lvl8pPr marL="0" marR="0" lvl="7" indent="0" algn="r" rtl="0">
              <a:spcBef>
                <a:spcPts val="0"/>
              </a:spcBef>
              <a:buNone/>
              <a:defRPr sz="900" b="0" i="0" u="none" strike="noStrike" cap="none">
                <a:solidFill>
                  <a:srgbClr val="888888"/>
                </a:solidFill>
                <a:latin typeface="Calibri"/>
                <a:ea typeface="Calibri"/>
                <a:cs typeface="Calibri"/>
                <a:sym typeface="Calibri"/>
              </a:defRPr>
            </a:lvl8pPr>
            <a:lvl9pPr marL="0" marR="0" lvl="8" indent="0" algn="r" rtl="0">
              <a:spcBef>
                <a:spcPts val="0"/>
              </a:spcBef>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14.xml"/><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14.xml"/><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14.xml"/><Relationship Id="rId4" Type="http://schemas.openxmlformats.org/officeDocument/2006/relationships/image" Target="../media/image31.png"/></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8.xml"/><Relationship Id="rId1" Type="http://schemas.openxmlformats.org/officeDocument/2006/relationships/slideLayout" Target="../slideLayouts/slideLayout14.xml"/><Relationship Id="rId4" Type="http://schemas.openxmlformats.org/officeDocument/2006/relationships/image" Target="../media/image33.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5.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0.xml"/><Relationship Id="rId1" Type="http://schemas.openxmlformats.org/officeDocument/2006/relationships/slideLayout" Target="../slideLayouts/slideLayout4.xml"/><Relationship Id="rId4" Type="http://schemas.openxmlformats.org/officeDocument/2006/relationships/image" Target="../media/image36.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2.xml"/><Relationship Id="rId1" Type="http://schemas.openxmlformats.org/officeDocument/2006/relationships/slideLayout" Target="../slideLayouts/slideLayout4.xml"/><Relationship Id="rId4" Type="http://schemas.openxmlformats.org/officeDocument/2006/relationships/image" Target="../media/image38.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tags" Target="../tags/tag3.xml"/><Relationship Id="rId7" Type="http://schemas.openxmlformats.org/officeDocument/2006/relationships/image" Target="../media/image41.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5.xml"/><Relationship Id="rId1" Type="http://schemas.openxmlformats.org/officeDocument/2006/relationships/tags" Target="../tags/tag4.xml"/><Relationship Id="rId5" Type="http://schemas.openxmlformats.org/officeDocument/2006/relationships/image" Target="../media/image43.png"/><Relationship Id="rId4" Type="http://schemas.openxmlformats.org/officeDocument/2006/relationships/image" Target="../media/image42.png"/></Relationships>
</file>

<file path=ppt/slides/_rels/slide36.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image" Target="../media/image48.png"/><Relationship Id="rId3" Type="http://schemas.openxmlformats.org/officeDocument/2006/relationships/tags" Target="../tags/tag8.xml"/><Relationship Id="rId7" Type="http://schemas.openxmlformats.org/officeDocument/2006/relationships/tags" Target="../tags/tag12.xml"/><Relationship Id="rId12" Type="http://schemas.openxmlformats.org/officeDocument/2006/relationships/image" Target="../media/image47.png"/><Relationship Id="rId2" Type="http://schemas.openxmlformats.org/officeDocument/2006/relationships/tags" Target="../tags/tag7.xml"/><Relationship Id="rId1" Type="http://schemas.openxmlformats.org/officeDocument/2006/relationships/tags" Target="../tags/tag6.xml"/><Relationship Id="rId6" Type="http://schemas.openxmlformats.org/officeDocument/2006/relationships/tags" Target="../tags/tag11.xml"/><Relationship Id="rId11" Type="http://schemas.openxmlformats.org/officeDocument/2006/relationships/image" Target="../media/image46.png"/><Relationship Id="rId5" Type="http://schemas.openxmlformats.org/officeDocument/2006/relationships/tags" Target="../tags/tag10.xml"/><Relationship Id="rId15" Type="http://schemas.openxmlformats.org/officeDocument/2006/relationships/image" Target="../media/image50.png"/><Relationship Id="rId10" Type="http://schemas.openxmlformats.org/officeDocument/2006/relationships/image" Target="../media/image45.png"/><Relationship Id="rId4" Type="http://schemas.openxmlformats.org/officeDocument/2006/relationships/tags" Target="../tags/tag9.xml"/><Relationship Id="rId9" Type="http://schemas.openxmlformats.org/officeDocument/2006/relationships/image" Target="../media/image44.png"/><Relationship Id="rId14" Type="http://schemas.openxmlformats.org/officeDocument/2006/relationships/image" Target="../media/image49.png"/></Relationships>
</file>

<file path=ppt/slides/_rels/slide37.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tags" Target="../tags/tag15.xml"/><Relationship Id="rId7" Type="http://schemas.openxmlformats.org/officeDocument/2006/relationships/image" Target="../media/image51.png"/><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image" Target="../media/image50.png"/><Relationship Id="rId5" Type="http://schemas.openxmlformats.org/officeDocument/2006/relationships/slideLayout" Target="../slideLayouts/slideLayout12.xml"/><Relationship Id="rId4" Type="http://schemas.openxmlformats.org/officeDocument/2006/relationships/tags" Target="../tags/tag16.xml"/><Relationship Id="rId9" Type="http://schemas.openxmlformats.org/officeDocument/2006/relationships/image" Target="../media/image53.png"/></Relationships>
</file>

<file path=ppt/slides/_rels/slide38.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tags" Target="../tags/tag19.xml"/><Relationship Id="rId7" Type="http://schemas.openxmlformats.org/officeDocument/2006/relationships/image" Target="../media/image55.png"/><Relationship Id="rId2" Type="http://schemas.openxmlformats.org/officeDocument/2006/relationships/tags" Target="../tags/tag18.xml"/><Relationship Id="rId1" Type="http://schemas.openxmlformats.org/officeDocument/2006/relationships/tags" Target="../tags/tag17.xml"/><Relationship Id="rId6" Type="http://schemas.openxmlformats.org/officeDocument/2006/relationships/image" Target="../media/image54.png"/><Relationship Id="rId5" Type="http://schemas.openxmlformats.org/officeDocument/2006/relationships/slideLayout" Target="../slideLayouts/slideLayout12.xml"/><Relationship Id="rId4" Type="http://schemas.openxmlformats.org/officeDocument/2006/relationships/tags" Target="../tags/tag20.xml"/><Relationship Id="rId9" Type="http://schemas.openxmlformats.org/officeDocument/2006/relationships/image" Target="../media/image57.png"/></Relationships>
</file>

<file path=ppt/slides/_rels/slide3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slideLayout" Target="../slideLayouts/slideLayout12.xml"/><Relationship Id="rId1" Type="http://schemas.openxmlformats.org/officeDocument/2006/relationships/tags" Target="../tags/tag21.xml"/><Relationship Id="rId4" Type="http://schemas.openxmlformats.org/officeDocument/2006/relationships/image" Target="../media/image59.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hyperlink" Target="https://rpact.shinyapps.io/public/" TargetMode="External"/><Relationship Id="rId2" Type="http://schemas.openxmlformats.org/officeDocument/2006/relationships/notesSlide" Target="../notesSlides/notesSlide4.xml"/><Relationship Id="rId1" Type="http://schemas.openxmlformats.org/officeDocument/2006/relationships/slideLayout" Target="../slideLayouts/slideLayout14.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8" Type="http://schemas.openxmlformats.org/officeDocument/2006/relationships/notesSlide" Target="../notesSlides/notesSlide34.xml"/><Relationship Id="rId13" Type="http://schemas.openxmlformats.org/officeDocument/2006/relationships/image" Target="../media/image64.png"/><Relationship Id="rId3" Type="http://schemas.openxmlformats.org/officeDocument/2006/relationships/tags" Target="../tags/tag24.xml"/><Relationship Id="rId7" Type="http://schemas.openxmlformats.org/officeDocument/2006/relationships/slideLayout" Target="../slideLayouts/slideLayout12.xml"/><Relationship Id="rId12" Type="http://schemas.openxmlformats.org/officeDocument/2006/relationships/image" Target="../media/image63.png"/><Relationship Id="rId2" Type="http://schemas.openxmlformats.org/officeDocument/2006/relationships/tags" Target="../tags/tag23.xml"/><Relationship Id="rId1" Type="http://schemas.openxmlformats.org/officeDocument/2006/relationships/tags" Target="../tags/tag22.xml"/><Relationship Id="rId6" Type="http://schemas.openxmlformats.org/officeDocument/2006/relationships/tags" Target="../tags/tag27.xml"/><Relationship Id="rId11" Type="http://schemas.openxmlformats.org/officeDocument/2006/relationships/image" Target="../media/image62.png"/><Relationship Id="rId5" Type="http://schemas.openxmlformats.org/officeDocument/2006/relationships/tags" Target="../tags/tag26.xml"/><Relationship Id="rId10" Type="http://schemas.openxmlformats.org/officeDocument/2006/relationships/image" Target="../media/image61.png"/><Relationship Id="rId4" Type="http://schemas.openxmlformats.org/officeDocument/2006/relationships/tags" Target="../tags/tag25.xml"/><Relationship Id="rId9" Type="http://schemas.openxmlformats.org/officeDocument/2006/relationships/image" Target="../media/image60.png"/><Relationship Id="rId14" Type="http://schemas.openxmlformats.org/officeDocument/2006/relationships/image" Target="../media/image65.png"/></Relationships>
</file>

<file path=ppt/slides/_rels/slide41.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tags" Target="../tags/tag30.xml"/><Relationship Id="rId7" Type="http://schemas.openxmlformats.org/officeDocument/2006/relationships/image" Target="../media/image60.png"/><Relationship Id="rId2" Type="http://schemas.openxmlformats.org/officeDocument/2006/relationships/tags" Target="../tags/tag29.xml"/><Relationship Id="rId1" Type="http://schemas.openxmlformats.org/officeDocument/2006/relationships/tags" Target="../tags/tag28.xml"/><Relationship Id="rId6" Type="http://schemas.openxmlformats.org/officeDocument/2006/relationships/notesSlide" Target="../notesSlides/notesSlide35.xml"/><Relationship Id="rId5" Type="http://schemas.openxmlformats.org/officeDocument/2006/relationships/slideLayout" Target="../slideLayouts/slideLayout12.xml"/><Relationship Id="rId10" Type="http://schemas.openxmlformats.org/officeDocument/2006/relationships/image" Target="../media/image68.png"/><Relationship Id="rId4" Type="http://schemas.openxmlformats.org/officeDocument/2006/relationships/tags" Target="../tags/tag31.xml"/><Relationship Id="rId9" Type="http://schemas.openxmlformats.org/officeDocument/2006/relationships/image" Target="../media/image67.png"/></Relationships>
</file>

<file path=ppt/slides/_rels/slide42.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tags" Target="../tags/tag34.xml"/><Relationship Id="rId7" Type="http://schemas.openxmlformats.org/officeDocument/2006/relationships/image" Target="../media/image69.png"/><Relationship Id="rId2" Type="http://schemas.openxmlformats.org/officeDocument/2006/relationships/tags" Target="../tags/tag33.xml"/><Relationship Id="rId1" Type="http://schemas.openxmlformats.org/officeDocument/2006/relationships/tags" Target="../tags/tag32.xml"/><Relationship Id="rId6" Type="http://schemas.openxmlformats.org/officeDocument/2006/relationships/image" Target="../media/image60.png"/><Relationship Id="rId5" Type="http://schemas.openxmlformats.org/officeDocument/2006/relationships/notesSlide" Target="../notesSlides/notesSlide36.xml"/><Relationship Id="rId4"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36.xml"/><Relationship Id="rId1" Type="http://schemas.openxmlformats.org/officeDocument/2006/relationships/tags" Target="../tags/tag35.xml"/><Relationship Id="rId5" Type="http://schemas.openxmlformats.org/officeDocument/2006/relationships/image" Target="../media/image72.png"/><Relationship Id="rId4" Type="http://schemas.openxmlformats.org/officeDocument/2006/relationships/image" Target="../media/image71.png"/></Relationships>
</file>

<file path=ppt/slides/_rels/slide44.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tags" Target="../tags/tag39.xml"/><Relationship Id="rId7" Type="http://schemas.openxmlformats.org/officeDocument/2006/relationships/image" Target="../media/image50.png"/><Relationship Id="rId2" Type="http://schemas.openxmlformats.org/officeDocument/2006/relationships/tags" Target="../tags/tag38.xml"/><Relationship Id="rId1" Type="http://schemas.openxmlformats.org/officeDocument/2006/relationships/tags" Target="../tags/tag37.xml"/><Relationship Id="rId6" Type="http://schemas.openxmlformats.org/officeDocument/2006/relationships/slideLayout" Target="../slideLayouts/slideLayout12.xml"/><Relationship Id="rId11" Type="http://schemas.openxmlformats.org/officeDocument/2006/relationships/image" Target="../media/image76.png"/><Relationship Id="rId5" Type="http://schemas.openxmlformats.org/officeDocument/2006/relationships/tags" Target="../tags/tag41.xml"/><Relationship Id="rId10" Type="http://schemas.openxmlformats.org/officeDocument/2006/relationships/image" Target="../media/image75.png"/><Relationship Id="rId4" Type="http://schemas.openxmlformats.org/officeDocument/2006/relationships/tags" Target="../tags/tag40.xml"/><Relationship Id="rId9" Type="http://schemas.openxmlformats.org/officeDocument/2006/relationships/image" Target="../media/image74.png"/></Relationships>
</file>

<file path=ppt/slides/_rels/slide45.xml.rels><?xml version="1.0" encoding="UTF-8" standalone="yes"?>
<Relationships xmlns="http://schemas.openxmlformats.org/package/2006/relationships"><Relationship Id="rId3" Type="http://schemas.openxmlformats.org/officeDocument/2006/relationships/tags" Target="../tags/tag44.xml"/><Relationship Id="rId7" Type="http://schemas.openxmlformats.org/officeDocument/2006/relationships/image" Target="../media/image79.png"/><Relationship Id="rId2" Type="http://schemas.openxmlformats.org/officeDocument/2006/relationships/tags" Target="../tags/tag43.xml"/><Relationship Id="rId1" Type="http://schemas.openxmlformats.org/officeDocument/2006/relationships/tags" Target="../tags/tag42.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tags" Target="../tags/tag47.xml"/><Relationship Id="rId7" Type="http://schemas.openxmlformats.org/officeDocument/2006/relationships/image" Target="../media/image81.png"/><Relationship Id="rId2" Type="http://schemas.openxmlformats.org/officeDocument/2006/relationships/tags" Target="../tags/tag46.xml"/><Relationship Id="rId1" Type="http://schemas.openxmlformats.org/officeDocument/2006/relationships/tags" Target="../tags/tag45.xml"/><Relationship Id="rId6" Type="http://schemas.openxmlformats.org/officeDocument/2006/relationships/image" Target="../media/image80.png"/><Relationship Id="rId5" Type="http://schemas.openxmlformats.org/officeDocument/2006/relationships/slideLayout" Target="../slideLayouts/slideLayout12.xml"/><Relationship Id="rId4" Type="http://schemas.openxmlformats.org/officeDocument/2006/relationships/tags" Target="../tags/tag48.xml"/><Relationship Id="rId9" Type="http://schemas.openxmlformats.org/officeDocument/2006/relationships/image" Target="../media/image83.png"/></Relationships>
</file>

<file path=ppt/slides/_rels/slide47.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tags" Target="../tags/tag51.xml"/><Relationship Id="rId7" Type="http://schemas.openxmlformats.org/officeDocument/2006/relationships/image" Target="../media/image84.png"/><Relationship Id="rId2" Type="http://schemas.openxmlformats.org/officeDocument/2006/relationships/tags" Target="../tags/tag50.xml"/><Relationship Id="rId1" Type="http://schemas.openxmlformats.org/officeDocument/2006/relationships/tags" Target="../tags/tag49.xml"/><Relationship Id="rId6" Type="http://schemas.openxmlformats.org/officeDocument/2006/relationships/image" Target="../media/image81.png"/><Relationship Id="rId5" Type="http://schemas.openxmlformats.org/officeDocument/2006/relationships/slideLayout" Target="../slideLayouts/slideLayout12.xml"/><Relationship Id="rId4" Type="http://schemas.openxmlformats.org/officeDocument/2006/relationships/tags" Target="../tags/tag52.xml"/><Relationship Id="rId9" Type="http://schemas.openxmlformats.org/officeDocument/2006/relationships/image" Target="../media/image80.png"/></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54.xml"/><Relationship Id="rId1" Type="http://schemas.openxmlformats.org/officeDocument/2006/relationships/tags" Target="../tags/tag53.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slides/_rels/slide49.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tags" Target="../tags/tag57.xml"/><Relationship Id="rId7" Type="http://schemas.openxmlformats.org/officeDocument/2006/relationships/image" Target="../media/image90.png"/><Relationship Id="rId2" Type="http://schemas.openxmlformats.org/officeDocument/2006/relationships/tags" Target="../tags/tag56.xml"/><Relationship Id="rId1" Type="http://schemas.openxmlformats.org/officeDocument/2006/relationships/tags" Target="../tags/tag55.xml"/><Relationship Id="rId6" Type="http://schemas.openxmlformats.org/officeDocument/2006/relationships/image" Target="../media/image89.png"/><Relationship Id="rId5" Type="http://schemas.openxmlformats.org/officeDocument/2006/relationships/slideLayout" Target="../slideLayouts/slideLayout12.xml"/><Relationship Id="rId10" Type="http://schemas.openxmlformats.org/officeDocument/2006/relationships/image" Target="../media/image93.png"/><Relationship Id="rId4" Type="http://schemas.openxmlformats.org/officeDocument/2006/relationships/tags" Target="../tags/tag58.xml"/><Relationship Id="rId9" Type="http://schemas.openxmlformats.org/officeDocument/2006/relationships/image" Target="../media/image92.png"/></Relationships>
</file>

<file path=ppt/slides/_rels/slide5.xml.rels><?xml version="1.0" encoding="UTF-8" standalone="yes"?>
<Relationships xmlns="http://schemas.openxmlformats.org/package/2006/relationships"><Relationship Id="rId8" Type="http://schemas.openxmlformats.org/officeDocument/2006/relationships/hyperlink" Target="https://rpact.shinyapps.io/public/" TargetMode="External"/><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14.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 Id="rId9" Type="http://schemas.openxmlformats.org/officeDocument/2006/relationships/image" Target="../media/image8.png"/></Relationships>
</file>

<file path=ppt/slides/_rels/slide50.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tags" Target="../tags/tag61.xml"/><Relationship Id="rId7" Type="http://schemas.openxmlformats.org/officeDocument/2006/relationships/image" Target="../media/image95.png"/><Relationship Id="rId2" Type="http://schemas.openxmlformats.org/officeDocument/2006/relationships/tags" Target="../tags/tag60.xml"/><Relationship Id="rId1" Type="http://schemas.openxmlformats.org/officeDocument/2006/relationships/tags" Target="../tags/tag59.xml"/><Relationship Id="rId6" Type="http://schemas.openxmlformats.org/officeDocument/2006/relationships/image" Target="../media/image94.png"/><Relationship Id="rId5" Type="http://schemas.openxmlformats.org/officeDocument/2006/relationships/slideLayout" Target="../slideLayouts/slideLayout12.xml"/><Relationship Id="rId10" Type="http://schemas.openxmlformats.org/officeDocument/2006/relationships/image" Target="../media/image98.png"/><Relationship Id="rId4" Type="http://schemas.openxmlformats.org/officeDocument/2006/relationships/tags" Target="../tags/tag62.xml"/><Relationship Id="rId9" Type="http://schemas.openxmlformats.org/officeDocument/2006/relationships/image" Target="../media/image97.png"/></Relationships>
</file>

<file path=ppt/slides/_rels/slide51.xml.rels><?xml version="1.0" encoding="UTF-8" standalone="yes"?>
<Relationships xmlns="http://schemas.openxmlformats.org/package/2006/relationships"><Relationship Id="rId3" Type="http://schemas.openxmlformats.org/officeDocument/2006/relationships/tags" Target="../tags/tag65.xml"/><Relationship Id="rId7" Type="http://schemas.openxmlformats.org/officeDocument/2006/relationships/image" Target="../media/image101.png"/><Relationship Id="rId2" Type="http://schemas.openxmlformats.org/officeDocument/2006/relationships/tags" Target="../tags/tag64.xml"/><Relationship Id="rId1" Type="http://schemas.openxmlformats.org/officeDocument/2006/relationships/tags" Target="../tags/tag63.xml"/><Relationship Id="rId6" Type="http://schemas.openxmlformats.org/officeDocument/2006/relationships/image" Target="../media/image100.png"/><Relationship Id="rId5" Type="http://schemas.openxmlformats.org/officeDocument/2006/relationships/image" Target="../media/image99.png"/><Relationship Id="rId4"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tags" Target="../tags/tag68.xml"/><Relationship Id="rId7" Type="http://schemas.openxmlformats.org/officeDocument/2006/relationships/image" Target="../media/image103.png"/><Relationship Id="rId2" Type="http://schemas.openxmlformats.org/officeDocument/2006/relationships/tags" Target="../tags/tag67.xml"/><Relationship Id="rId1" Type="http://schemas.openxmlformats.org/officeDocument/2006/relationships/tags" Target="../tags/tag66.xml"/><Relationship Id="rId6" Type="http://schemas.openxmlformats.org/officeDocument/2006/relationships/image" Target="../media/image102.png"/><Relationship Id="rId5" Type="http://schemas.openxmlformats.org/officeDocument/2006/relationships/slideLayout" Target="../slideLayouts/slideLayout12.xml"/><Relationship Id="rId10" Type="http://schemas.openxmlformats.org/officeDocument/2006/relationships/image" Target="../media/image106.png"/><Relationship Id="rId4" Type="http://schemas.openxmlformats.org/officeDocument/2006/relationships/tags" Target="../tags/tag69.xml"/><Relationship Id="rId9" Type="http://schemas.openxmlformats.org/officeDocument/2006/relationships/image" Target="../media/image105.png"/></Relationships>
</file>

<file path=ppt/slides/_rels/slide53.xml.rels><?xml version="1.0" encoding="UTF-8" standalone="yes"?>
<Relationships xmlns="http://schemas.openxmlformats.org/package/2006/relationships"><Relationship Id="rId3" Type="http://schemas.openxmlformats.org/officeDocument/2006/relationships/tags" Target="../tags/tag72.xml"/><Relationship Id="rId7" Type="http://schemas.openxmlformats.org/officeDocument/2006/relationships/image" Target="../media/image109.png"/><Relationship Id="rId2" Type="http://schemas.openxmlformats.org/officeDocument/2006/relationships/tags" Target="../tags/tag71.xml"/><Relationship Id="rId1" Type="http://schemas.openxmlformats.org/officeDocument/2006/relationships/tags" Target="../tags/tag70.xml"/><Relationship Id="rId6" Type="http://schemas.openxmlformats.org/officeDocument/2006/relationships/image" Target="../media/image108.png"/><Relationship Id="rId5" Type="http://schemas.openxmlformats.org/officeDocument/2006/relationships/image" Target="../media/image107.png"/><Relationship Id="rId4"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8" Type="http://schemas.openxmlformats.org/officeDocument/2006/relationships/image" Target="../media/image106.png"/><Relationship Id="rId3" Type="http://schemas.openxmlformats.org/officeDocument/2006/relationships/tags" Target="../tags/tag75.xml"/><Relationship Id="rId7" Type="http://schemas.openxmlformats.org/officeDocument/2006/relationships/image" Target="../media/image111.png"/><Relationship Id="rId2" Type="http://schemas.openxmlformats.org/officeDocument/2006/relationships/tags" Target="../tags/tag74.xml"/><Relationship Id="rId1" Type="http://schemas.openxmlformats.org/officeDocument/2006/relationships/tags" Target="../tags/tag73.xml"/><Relationship Id="rId6" Type="http://schemas.openxmlformats.org/officeDocument/2006/relationships/image" Target="../media/image110.png"/><Relationship Id="rId5" Type="http://schemas.openxmlformats.org/officeDocument/2006/relationships/slideLayout" Target="../slideLayouts/slideLayout12.xml"/><Relationship Id="rId4" Type="http://schemas.openxmlformats.org/officeDocument/2006/relationships/tags" Target="../tags/tag76.xml"/><Relationship Id="rId9" Type="http://schemas.openxmlformats.org/officeDocument/2006/relationships/image" Target="../media/image112.png"/></Relationships>
</file>

<file path=ppt/slides/_rels/slide55.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78.xml"/><Relationship Id="rId1" Type="http://schemas.openxmlformats.org/officeDocument/2006/relationships/tags" Target="../tags/tag77.xml"/><Relationship Id="rId5" Type="http://schemas.openxmlformats.org/officeDocument/2006/relationships/image" Target="../media/image114.png"/><Relationship Id="rId4" Type="http://schemas.openxmlformats.org/officeDocument/2006/relationships/image" Target="../media/image113.png"/></Relationships>
</file>

<file path=ppt/slides/_rels/slide56.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slideLayout" Target="../slideLayouts/slideLayout12.xml"/><Relationship Id="rId1" Type="http://schemas.openxmlformats.org/officeDocument/2006/relationships/tags" Target="../tags/tag7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16.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25"/>
          <p:cNvSpPr txBox="1">
            <a:spLocks noGrp="1"/>
          </p:cNvSpPr>
          <p:nvPr>
            <p:ph type="title"/>
          </p:nvPr>
        </p:nvSpPr>
        <p:spPr>
          <a:xfrm>
            <a:off x="623888" y="835736"/>
            <a:ext cx="7886700" cy="2314200"/>
          </a:xfrm>
          <a:prstGeom prst="rect">
            <a:avLst/>
          </a:prstGeom>
          <a:solidFill>
            <a:schemeClr val="accent5"/>
          </a:solidFill>
          <a:ln>
            <a:noFill/>
          </a:ln>
        </p:spPr>
        <p:txBody>
          <a:bodyPr spcFirstLastPara="1" wrap="square" lIns="68575" tIns="34275" rIns="68575" bIns="34275" anchor="b" anchorCtr="0">
            <a:normAutofit fontScale="90000"/>
          </a:bodyPr>
          <a:lstStyle/>
          <a:p>
            <a:pPr marL="0" lvl="0" indent="0" algn="ctr" rtl="0">
              <a:lnSpc>
                <a:spcPct val="90000"/>
              </a:lnSpc>
              <a:spcBef>
                <a:spcPts val="0"/>
              </a:spcBef>
              <a:spcAft>
                <a:spcPts val="0"/>
              </a:spcAft>
              <a:buClr>
                <a:schemeClr val="lt1"/>
              </a:buClr>
              <a:buSzPct val="136363"/>
              <a:buFont typeface="Calibri"/>
              <a:buNone/>
            </a:pPr>
            <a:r>
              <a:rPr lang="en" b="1">
                <a:solidFill>
                  <a:schemeClr val="lt1"/>
                </a:solidFill>
              </a:rPr>
              <a:t/>
            </a:r>
            <a:br>
              <a:rPr lang="en" b="1">
                <a:solidFill>
                  <a:schemeClr val="lt1"/>
                </a:solidFill>
              </a:rPr>
            </a:br>
            <a:r>
              <a:rPr lang="en" b="1">
                <a:solidFill>
                  <a:schemeClr val="lt1"/>
                </a:solidFill>
              </a:rPr>
              <a:t/>
            </a:r>
            <a:br>
              <a:rPr lang="en" b="1">
                <a:solidFill>
                  <a:schemeClr val="lt1"/>
                </a:solidFill>
              </a:rPr>
            </a:br>
            <a:r>
              <a:rPr lang="en" b="1">
                <a:solidFill>
                  <a:schemeClr val="lt1"/>
                </a:solidFill>
              </a:rPr>
              <a:t/>
            </a:r>
            <a:br>
              <a:rPr lang="en" b="1">
                <a:solidFill>
                  <a:schemeClr val="lt1"/>
                </a:solidFill>
              </a:rPr>
            </a:br>
            <a:r>
              <a:rPr lang="en" b="1">
                <a:solidFill>
                  <a:schemeClr val="lt1"/>
                </a:solidFill>
              </a:rPr>
              <a:t/>
            </a:r>
            <a:br>
              <a:rPr lang="en" b="1">
                <a:solidFill>
                  <a:schemeClr val="lt1"/>
                </a:solidFill>
              </a:rPr>
            </a:br>
            <a:r>
              <a:rPr lang="en" b="1">
                <a:solidFill>
                  <a:schemeClr val="lt1"/>
                </a:solidFill>
              </a:rPr>
              <a:t>PROJECT</a:t>
            </a:r>
            <a:br>
              <a:rPr lang="en" b="1">
                <a:solidFill>
                  <a:schemeClr val="lt1"/>
                </a:solidFill>
              </a:rPr>
            </a:br>
            <a:r>
              <a:rPr lang="en" sz="3300" b="1">
                <a:solidFill>
                  <a:schemeClr val="lt1"/>
                </a:solidFill>
              </a:rPr>
              <a:t>BIST 5092</a:t>
            </a:r>
            <a:endParaRPr sz="3300" b="1">
              <a:solidFill>
                <a:schemeClr val="lt1"/>
              </a:solidFill>
            </a:endParaRPr>
          </a:p>
          <a:p>
            <a:pPr marL="0" lvl="0" indent="0" algn="ctr" rtl="0">
              <a:lnSpc>
                <a:spcPct val="90000"/>
              </a:lnSpc>
              <a:spcBef>
                <a:spcPts val="0"/>
              </a:spcBef>
              <a:spcAft>
                <a:spcPts val="0"/>
              </a:spcAft>
              <a:buClr>
                <a:schemeClr val="lt1"/>
              </a:buClr>
              <a:buSzPct val="136363"/>
              <a:buFont typeface="Calibri"/>
              <a:buNone/>
            </a:pPr>
            <a:endParaRPr sz="3300" b="1">
              <a:solidFill>
                <a:schemeClr val="lt1"/>
              </a:solidFill>
            </a:endParaRPr>
          </a:p>
          <a:p>
            <a:pPr marL="0" lvl="0" indent="0" algn="ctr" rtl="0">
              <a:lnSpc>
                <a:spcPct val="90000"/>
              </a:lnSpc>
              <a:spcBef>
                <a:spcPts val="0"/>
              </a:spcBef>
              <a:spcAft>
                <a:spcPts val="0"/>
              </a:spcAft>
              <a:buClr>
                <a:schemeClr val="lt1"/>
              </a:buClr>
              <a:buSzPct val="205583"/>
              <a:buFont typeface="Calibri"/>
              <a:buNone/>
            </a:pPr>
            <a:r>
              <a:rPr lang="en" sz="2188" b="1">
                <a:solidFill>
                  <a:schemeClr val="lt1"/>
                </a:solidFill>
              </a:rPr>
              <a:t>Cicily, Bonnya, Eric</a:t>
            </a:r>
            <a:r>
              <a:rPr lang="en"/>
              <a:t/>
            </a:r>
            <a:br>
              <a:rPr lang="en"/>
            </a:br>
            <a:endParaRPr b="1">
              <a:solidFill>
                <a:schemeClr val="lt1"/>
              </a:solidFill>
            </a:endParaRPr>
          </a:p>
        </p:txBody>
      </p:sp>
      <p:sp>
        <p:nvSpPr>
          <p:cNvPr id="130" name="Google Shape;130;p25"/>
          <p:cNvSpPr txBox="1">
            <a:spLocks noGrp="1"/>
          </p:cNvSpPr>
          <p:nvPr>
            <p:ph type="body" idx="1"/>
          </p:nvPr>
        </p:nvSpPr>
        <p:spPr>
          <a:xfrm>
            <a:off x="623888" y="3442097"/>
            <a:ext cx="7886700" cy="1125300"/>
          </a:xfrm>
          <a:prstGeom prst="rect">
            <a:avLst/>
          </a:prstGeom>
          <a:solidFill>
            <a:schemeClr val="accent5"/>
          </a:solidFill>
          <a:ln>
            <a:noFill/>
          </a:ln>
        </p:spPr>
        <p:txBody>
          <a:bodyPr spcFirstLastPara="1" wrap="square" lIns="68575" tIns="34275" rIns="68575" bIns="34275" anchor="t" anchorCtr="0">
            <a:normAutofit/>
          </a:bodyPr>
          <a:lstStyle/>
          <a:p>
            <a:pPr marL="0" lvl="0" indent="0" algn="ctr" rtl="0">
              <a:lnSpc>
                <a:spcPct val="90000"/>
              </a:lnSpc>
              <a:spcBef>
                <a:spcPts val="0"/>
              </a:spcBef>
              <a:spcAft>
                <a:spcPts val="0"/>
              </a:spcAft>
              <a:buClr>
                <a:srgbClr val="F2F2F2"/>
              </a:buClr>
              <a:buSzPts val="2400"/>
              <a:buNone/>
            </a:pPr>
            <a:r>
              <a:rPr lang="en" sz="2400" b="1">
                <a:solidFill>
                  <a:srgbClr val="F2F2F2"/>
                </a:solidFill>
              </a:rPr>
              <a:t>MS PHASE III</a:t>
            </a:r>
            <a:r>
              <a:rPr lang="en" sz="1800" b="1">
                <a:solidFill>
                  <a:srgbClr val="F2F2F2"/>
                </a:solidFill>
              </a:rPr>
              <a:t/>
            </a:r>
            <a:br>
              <a:rPr lang="en" sz="1800" b="1">
                <a:solidFill>
                  <a:srgbClr val="F2F2F2"/>
                </a:solidFill>
              </a:rPr>
            </a:br>
            <a:r>
              <a:rPr lang="en" sz="1800" b="1">
                <a:solidFill>
                  <a:srgbClr val="F2F2F2"/>
                </a:solidFill>
              </a:rPr>
              <a:t>August 2023</a:t>
            </a:r>
            <a:endParaRPr>
              <a:solidFill>
                <a:srgbClr val="F2F2F2"/>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19"/>
        <p:cNvGrpSpPr/>
        <p:nvPr/>
      </p:nvGrpSpPr>
      <p:grpSpPr>
        <a:xfrm>
          <a:off x="0" y="0"/>
          <a:ext cx="0" cy="0"/>
          <a:chOff x="0" y="0"/>
          <a:chExt cx="0" cy="0"/>
        </a:xfrm>
      </p:grpSpPr>
      <p:sp>
        <p:nvSpPr>
          <p:cNvPr id="220" name="Google Shape;220;p34"/>
          <p:cNvSpPr/>
          <p:nvPr/>
        </p:nvSpPr>
        <p:spPr>
          <a:xfrm>
            <a:off x="-1" y="0"/>
            <a:ext cx="9141900" cy="5143500"/>
          </a:xfrm>
          <a:prstGeom prst="rect">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221" name="Google Shape;221;p34"/>
          <p:cNvSpPr txBox="1">
            <a:spLocks noGrp="1"/>
          </p:cNvSpPr>
          <p:nvPr>
            <p:ph type="title"/>
          </p:nvPr>
        </p:nvSpPr>
        <p:spPr>
          <a:xfrm>
            <a:off x="630937" y="303029"/>
            <a:ext cx="4386900" cy="641400"/>
          </a:xfrm>
          <a:prstGeom prst="rect">
            <a:avLst/>
          </a:prstGeom>
          <a:solidFill>
            <a:schemeClr val="accent5"/>
          </a:solidFill>
          <a:ln>
            <a:noFill/>
          </a:ln>
        </p:spPr>
        <p:txBody>
          <a:bodyPr spcFirstLastPara="1" wrap="square" lIns="68575" tIns="34275" rIns="68575" bIns="34275" anchor="ctr" anchorCtr="0">
            <a:normAutofit fontScale="90000"/>
          </a:bodyPr>
          <a:lstStyle/>
          <a:p>
            <a:pPr marL="0" lvl="0" indent="0" algn="l" rtl="0">
              <a:lnSpc>
                <a:spcPct val="90000"/>
              </a:lnSpc>
              <a:spcBef>
                <a:spcPts val="0"/>
              </a:spcBef>
              <a:spcAft>
                <a:spcPts val="0"/>
              </a:spcAft>
              <a:buClr>
                <a:schemeClr val="lt1"/>
              </a:buClr>
              <a:buSzPct val="100000"/>
              <a:buFont typeface="Calibri"/>
              <a:buNone/>
            </a:pPr>
            <a:r>
              <a:rPr lang="en" sz="3000" b="1">
                <a:solidFill>
                  <a:schemeClr val="lt1"/>
                </a:solidFill>
              </a:rPr>
              <a:t>Gender vs. PASI &gt;=75</a:t>
            </a:r>
            <a:br>
              <a:rPr lang="en" sz="3000" b="1">
                <a:solidFill>
                  <a:schemeClr val="lt1"/>
                </a:solidFill>
              </a:rPr>
            </a:br>
            <a:endParaRPr sz="3000" b="1">
              <a:solidFill>
                <a:schemeClr val="lt1"/>
              </a:solidFill>
            </a:endParaRPr>
          </a:p>
        </p:txBody>
      </p:sp>
      <p:sp>
        <p:nvSpPr>
          <p:cNvPr id="222" name="Google Shape;222;p34"/>
          <p:cNvSpPr txBox="1">
            <a:spLocks noGrp="1"/>
          </p:cNvSpPr>
          <p:nvPr>
            <p:ph type="body" idx="4294967295"/>
          </p:nvPr>
        </p:nvSpPr>
        <p:spPr>
          <a:xfrm>
            <a:off x="5017803" y="3006691"/>
            <a:ext cx="3897600" cy="1192200"/>
          </a:xfrm>
          <a:prstGeom prst="rect">
            <a:avLst/>
          </a:prstGeom>
          <a:noFill/>
          <a:ln>
            <a:noFill/>
          </a:ln>
        </p:spPr>
        <p:txBody>
          <a:bodyPr spcFirstLastPara="1" wrap="square" lIns="68575" tIns="34275" rIns="68575" bIns="34275" anchor="t" anchorCtr="0">
            <a:normAutofit fontScale="92500"/>
          </a:bodyPr>
          <a:lstStyle/>
          <a:p>
            <a:pPr marL="177800" lvl="0" indent="-50800" algn="l" rtl="0">
              <a:lnSpc>
                <a:spcPct val="90000"/>
              </a:lnSpc>
              <a:spcBef>
                <a:spcPts val="0"/>
              </a:spcBef>
              <a:spcAft>
                <a:spcPts val="0"/>
              </a:spcAft>
              <a:buClr>
                <a:schemeClr val="dk1"/>
              </a:buClr>
              <a:buSzPts val="2100"/>
              <a:buNone/>
            </a:pPr>
            <a:endParaRPr/>
          </a:p>
          <a:p>
            <a:pPr marL="177800" lvl="0" indent="-184150" algn="l" rtl="0">
              <a:lnSpc>
                <a:spcPct val="90000"/>
              </a:lnSpc>
              <a:spcBef>
                <a:spcPts val="800"/>
              </a:spcBef>
              <a:spcAft>
                <a:spcPts val="0"/>
              </a:spcAft>
              <a:buClr>
                <a:schemeClr val="dk1"/>
              </a:buClr>
              <a:buSzPts val="2100"/>
              <a:buChar char="•"/>
            </a:pPr>
            <a:r>
              <a:rPr lang="en"/>
              <a:t>No indication that gender has any definitive impact on treatment outcomes.</a:t>
            </a:r>
            <a:endParaRPr/>
          </a:p>
        </p:txBody>
      </p:sp>
      <p:pic>
        <p:nvPicPr>
          <p:cNvPr id="223" name="Google Shape;223;p34" descr="A graph of different colored bars&#10;&#10;Description automatically generated"/>
          <p:cNvPicPr preferRelativeResize="0">
            <a:picLocks noGrp="1"/>
          </p:cNvPicPr>
          <p:nvPr>
            <p:ph type="body" idx="1"/>
          </p:nvPr>
        </p:nvPicPr>
        <p:blipFill rotWithShape="1">
          <a:blip r:embed="rId3">
            <a:alphaModFix/>
          </a:blip>
          <a:srcRect/>
          <a:stretch/>
        </p:blipFill>
        <p:spPr>
          <a:xfrm>
            <a:off x="630937" y="1055003"/>
            <a:ext cx="4122300" cy="3643800"/>
          </a:xfrm>
          <a:prstGeom prst="rect">
            <a:avLst/>
          </a:prstGeom>
          <a:noFill/>
          <a:ln>
            <a:noFill/>
          </a:ln>
        </p:spPr>
      </p:pic>
      <p:graphicFrame>
        <p:nvGraphicFramePr>
          <p:cNvPr id="224" name="Google Shape;224;p34"/>
          <p:cNvGraphicFramePr/>
          <p:nvPr/>
        </p:nvGraphicFramePr>
        <p:xfrm>
          <a:off x="5143500" y="944479"/>
          <a:ext cx="3000000" cy="3000000"/>
        </p:xfrm>
        <a:graphic>
          <a:graphicData uri="http://schemas.openxmlformats.org/drawingml/2006/table">
            <a:tbl>
              <a:tblPr>
                <a:noFill/>
                <a:tableStyleId>{5B717AD4-B571-402A-AF56-F7B6AC8A1781}</a:tableStyleId>
              </a:tblPr>
              <a:tblGrid>
                <a:gridCol w="692825"/>
                <a:gridCol w="834650"/>
                <a:gridCol w="771275"/>
                <a:gridCol w="736575"/>
                <a:gridCol w="736575"/>
              </a:tblGrid>
              <a:tr h="677850">
                <a:tc>
                  <a:txBody>
                    <a:bodyPr/>
                    <a:lstStyle/>
                    <a:p>
                      <a:pPr marL="0" marR="0" lvl="0" indent="0" algn="l" rtl="0">
                        <a:spcBef>
                          <a:spcPts val="0"/>
                        </a:spcBef>
                        <a:spcAft>
                          <a:spcPts val="0"/>
                        </a:spcAft>
                        <a:buNone/>
                      </a:pPr>
                      <a:endParaRPr sz="1400" b="0" i="0" u="none" strike="noStrike" cap="none">
                        <a:solidFill>
                          <a:srgbClr val="FFFFFF"/>
                        </a:solidFill>
                        <a:latin typeface="Calibri"/>
                        <a:ea typeface="Calibri"/>
                        <a:cs typeface="Calibri"/>
                        <a:sym typeface="Calibri"/>
                      </a:endParaRPr>
                    </a:p>
                  </a:txBody>
                  <a:tcPr marL="5600" marR="5600" marT="560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5B9BD5"/>
                    </a:solidFill>
                  </a:tcPr>
                </a:tc>
                <a:tc>
                  <a:txBody>
                    <a:bodyPr/>
                    <a:lstStyle/>
                    <a:p>
                      <a:pPr marL="0" marR="0" lvl="0" indent="0" algn="ctr" rtl="0">
                        <a:spcBef>
                          <a:spcPts val="0"/>
                        </a:spcBef>
                        <a:spcAft>
                          <a:spcPts val="0"/>
                        </a:spcAft>
                        <a:buNone/>
                      </a:pPr>
                      <a:r>
                        <a:rPr lang="en" sz="1600" b="1" i="0" u="none" strike="noStrike" cap="none">
                          <a:solidFill>
                            <a:srgbClr val="FFFFFF"/>
                          </a:solidFill>
                          <a:latin typeface="Calibri"/>
                          <a:ea typeface="Calibri"/>
                          <a:cs typeface="Calibri"/>
                          <a:sym typeface="Calibri"/>
                        </a:rPr>
                        <a:t>Placebo</a:t>
                      </a:r>
                      <a:endParaRPr sz="1100"/>
                    </a:p>
                  </a:txBody>
                  <a:tcPr marL="5600" marR="5600" marT="560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5B9BD5"/>
                    </a:solidFill>
                  </a:tcPr>
                </a:tc>
                <a:tc>
                  <a:txBody>
                    <a:bodyPr/>
                    <a:lstStyle/>
                    <a:p>
                      <a:pPr marL="0" marR="0" lvl="0" indent="0" algn="ctr" rtl="0">
                        <a:spcBef>
                          <a:spcPts val="0"/>
                        </a:spcBef>
                        <a:spcAft>
                          <a:spcPts val="0"/>
                        </a:spcAft>
                        <a:buNone/>
                      </a:pPr>
                      <a:r>
                        <a:rPr lang="en" sz="1600" b="1" i="0" u="none" strike="noStrike" cap="none">
                          <a:solidFill>
                            <a:srgbClr val="FFFFFF"/>
                          </a:solidFill>
                          <a:latin typeface="Calibri"/>
                          <a:ea typeface="Calibri"/>
                          <a:cs typeface="Calibri"/>
                          <a:sym typeface="Calibri"/>
                        </a:rPr>
                        <a:t>Active control</a:t>
                      </a:r>
                      <a:endParaRPr sz="1100"/>
                    </a:p>
                  </a:txBody>
                  <a:tcPr marL="5600" marR="5600" marT="560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5B9BD5"/>
                    </a:solidFill>
                  </a:tcPr>
                </a:tc>
                <a:tc>
                  <a:txBody>
                    <a:bodyPr/>
                    <a:lstStyle/>
                    <a:p>
                      <a:pPr marL="0" marR="0" lvl="0" indent="0" algn="ctr" rtl="0">
                        <a:spcBef>
                          <a:spcPts val="0"/>
                        </a:spcBef>
                        <a:spcAft>
                          <a:spcPts val="0"/>
                        </a:spcAft>
                        <a:buNone/>
                      </a:pPr>
                      <a:r>
                        <a:rPr lang="en" sz="1600" b="1" i="0" u="none" strike="noStrike" cap="none">
                          <a:solidFill>
                            <a:srgbClr val="FFFFFF"/>
                          </a:solidFill>
                          <a:latin typeface="Calibri"/>
                          <a:ea typeface="Calibri"/>
                          <a:cs typeface="Calibri"/>
                          <a:sym typeface="Calibri"/>
                        </a:rPr>
                        <a:t>Test drug 140mg</a:t>
                      </a:r>
                      <a:endParaRPr sz="1100"/>
                    </a:p>
                  </a:txBody>
                  <a:tcPr marL="5600" marR="5600" marT="560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5B9BD5"/>
                    </a:solidFill>
                  </a:tcPr>
                </a:tc>
                <a:tc>
                  <a:txBody>
                    <a:bodyPr/>
                    <a:lstStyle/>
                    <a:p>
                      <a:pPr marL="0" marR="0" lvl="0" indent="0" algn="ctr" rtl="0">
                        <a:spcBef>
                          <a:spcPts val="0"/>
                        </a:spcBef>
                        <a:spcAft>
                          <a:spcPts val="0"/>
                        </a:spcAft>
                        <a:buNone/>
                      </a:pPr>
                      <a:r>
                        <a:rPr lang="en" sz="1600" b="1" i="0" u="none" strike="noStrike" cap="none">
                          <a:solidFill>
                            <a:srgbClr val="FFFFFF"/>
                          </a:solidFill>
                          <a:latin typeface="Calibri"/>
                          <a:ea typeface="Calibri"/>
                          <a:cs typeface="Calibri"/>
                          <a:sym typeface="Calibri"/>
                        </a:rPr>
                        <a:t>Test drug 210mg</a:t>
                      </a:r>
                      <a:endParaRPr sz="1100"/>
                    </a:p>
                  </a:txBody>
                  <a:tcPr marL="5600" marR="5600" marT="560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5B9BD5"/>
                    </a:solidFill>
                  </a:tcPr>
                </a:tc>
              </a:tr>
              <a:tr h="208075">
                <a:tc>
                  <a:txBody>
                    <a:bodyPr/>
                    <a:lstStyle/>
                    <a:p>
                      <a:pPr marL="0" marR="0" lvl="0" indent="0" algn="l" rtl="0">
                        <a:spcBef>
                          <a:spcPts val="0"/>
                        </a:spcBef>
                        <a:spcAft>
                          <a:spcPts val="0"/>
                        </a:spcAft>
                        <a:buNone/>
                      </a:pPr>
                      <a:r>
                        <a:rPr lang="en" sz="1400" b="0" i="0" u="none" strike="noStrike" cap="none">
                          <a:solidFill>
                            <a:srgbClr val="4472C4"/>
                          </a:solidFill>
                          <a:latin typeface="Calibri"/>
                          <a:ea typeface="Calibri"/>
                          <a:cs typeface="Calibri"/>
                          <a:sym typeface="Calibri"/>
                        </a:rPr>
                        <a:t>Male</a:t>
                      </a:r>
                      <a:endParaRPr sz="1100"/>
                    </a:p>
                  </a:txBody>
                  <a:tcPr marL="5600" marR="5600" marT="560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 sz="1400" b="0" i="0" u="none" strike="noStrike" cap="none">
                          <a:solidFill>
                            <a:srgbClr val="4472C4"/>
                          </a:solidFill>
                          <a:latin typeface="Calibri"/>
                          <a:ea typeface="Calibri"/>
                          <a:cs typeface="Calibri"/>
                          <a:sym typeface="Calibri"/>
                        </a:rPr>
                        <a:t>197</a:t>
                      </a:r>
                      <a:endParaRPr sz="1100"/>
                    </a:p>
                  </a:txBody>
                  <a:tcPr marL="5600" marR="5600" marT="560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 sz="1400" b="0" i="0" u="none" strike="noStrike" cap="none">
                          <a:solidFill>
                            <a:srgbClr val="4472C4"/>
                          </a:solidFill>
                          <a:latin typeface="Calibri"/>
                          <a:ea typeface="Calibri"/>
                          <a:cs typeface="Calibri"/>
                          <a:sym typeface="Calibri"/>
                        </a:rPr>
                        <a:t>207</a:t>
                      </a:r>
                      <a:endParaRPr sz="1100"/>
                    </a:p>
                  </a:txBody>
                  <a:tcPr marL="5600" marR="5600" marT="560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 sz="1400" b="0" i="0" u="none" strike="noStrike" cap="none">
                          <a:solidFill>
                            <a:srgbClr val="4472C4"/>
                          </a:solidFill>
                          <a:latin typeface="Calibri"/>
                          <a:ea typeface="Calibri"/>
                          <a:cs typeface="Calibri"/>
                          <a:sym typeface="Calibri"/>
                        </a:rPr>
                        <a:t>409</a:t>
                      </a:r>
                      <a:endParaRPr sz="1100"/>
                    </a:p>
                  </a:txBody>
                  <a:tcPr marL="5600" marR="5600" marT="560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 sz="1400" b="0" i="0" u="none" strike="noStrike" cap="none">
                          <a:solidFill>
                            <a:srgbClr val="4472C4"/>
                          </a:solidFill>
                          <a:latin typeface="Calibri"/>
                          <a:ea typeface="Calibri"/>
                          <a:cs typeface="Calibri"/>
                          <a:sym typeface="Calibri"/>
                        </a:rPr>
                        <a:t>434</a:t>
                      </a:r>
                      <a:endParaRPr sz="1100"/>
                    </a:p>
                  </a:txBody>
                  <a:tcPr marL="5600" marR="5600" marT="560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r>
              <a:tr h="208075">
                <a:tc>
                  <a:txBody>
                    <a:bodyPr/>
                    <a:lstStyle/>
                    <a:p>
                      <a:pPr marL="0" marR="0" lvl="0" indent="0" algn="l" rtl="0">
                        <a:spcBef>
                          <a:spcPts val="0"/>
                        </a:spcBef>
                        <a:spcAft>
                          <a:spcPts val="0"/>
                        </a:spcAft>
                        <a:buNone/>
                      </a:pPr>
                      <a:endParaRPr sz="1400" b="0" i="0" u="none" strike="noStrike" cap="none">
                        <a:solidFill>
                          <a:srgbClr val="4472C4"/>
                        </a:solidFill>
                        <a:latin typeface="Calibri"/>
                        <a:ea typeface="Calibri"/>
                        <a:cs typeface="Calibri"/>
                        <a:sym typeface="Calibri"/>
                      </a:endParaRPr>
                    </a:p>
                  </a:txBody>
                  <a:tcPr marL="5600" marR="5600" marT="560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 sz="1400" b="0" i="1" u="none" strike="noStrike" cap="none">
                          <a:solidFill>
                            <a:srgbClr val="AEAAAA"/>
                          </a:solidFill>
                          <a:latin typeface="Calibri"/>
                          <a:ea typeface="Calibri"/>
                          <a:cs typeface="Calibri"/>
                          <a:sym typeface="Calibri"/>
                        </a:rPr>
                        <a:t>(64%)</a:t>
                      </a:r>
                      <a:endParaRPr sz="1100"/>
                    </a:p>
                  </a:txBody>
                  <a:tcPr marL="5600" marR="5600" marT="560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 sz="1400" b="0" i="1" u="none" strike="noStrike" cap="none">
                          <a:solidFill>
                            <a:srgbClr val="AEAAAA"/>
                          </a:solidFill>
                          <a:latin typeface="Calibri"/>
                          <a:ea typeface="Calibri"/>
                          <a:cs typeface="Calibri"/>
                          <a:sym typeface="Calibri"/>
                        </a:rPr>
                        <a:t>(69%)</a:t>
                      </a:r>
                      <a:endParaRPr sz="1100"/>
                    </a:p>
                  </a:txBody>
                  <a:tcPr marL="5600" marR="5600" marT="560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 sz="1400" b="0" i="1" u="none" strike="noStrike" cap="none">
                          <a:solidFill>
                            <a:srgbClr val="AEAAAA"/>
                          </a:solidFill>
                          <a:latin typeface="Calibri"/>
                          <a:ea typeface="Calibri"/>
                          <a:cs typeface="Calibri"/>
                          <a:sym typeface="Calibri"/>
                        </a:rPr>
                        <a:t>(67%)</a:t>
                      </a:r>
                      <a:endParaRPr sz="1100"/>
                    </a:p>
                  </a:txBody>
                  <a:tcPr marL="5600" marR="5600" marT="560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 sz="1400" b="0" i="1" u="none" strike="noStrike" cap="none">
                          <a:solidFill>
                            <a:srgbClr val="AEAAAA"/>
                          </a:solidFill>
                          <a:latin typeface="Calibri"/>
                          <a:ea typeface="Calibri"/>
                          <a:cs typeface="Calibri"/>
                          <a:sym typeface="Calibri"/>
                        </a:rPr>
                        <a:t>(71%)</a:t>
                      </a:r>
                      <a:endParaRPr sz="1100"/>
                    </a:p>
                  </a:txBody>
                  <a:tcPr marL="5600" marR="5600" marT="560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r>
              <a:tr h="208075">
                <a:tc>
                  <a:txBody>
                    <a:bodyPr/>
                    <a:lstStyle/>
                    <a:p>
                      <a:pPr marL="0" marR="0" lvl="0" indent="0" algn="l" rtl="0">
                        <a:spcBef>
                          <a:spcPts val="0"/>
                        </a:spcBef>
                        <a:spcAft>
                          <a:spcPts val="0"/>
                        </a:spcAft>
                        <a:buNone/>
                      </a:pPr>
                      <a:endParaRPr sz="1400" b="0" i="0" u="none" strike="noStrike" cap="none">
                        <a:solidFill>
                          <a:srgbClr val="4472C4"/>
                        </a:solidFill>
                        <a:latin typeface="Calibri"/>
                        <a:ea typeface="Calibri"/>
                        <a:cs typeface="Calibri"/>
                        <a:sym typeface="Calibri"/>
                      </a:endParaRPr>
                    </a:p>
                  </a:txBody>
                  <a:tcPr marL="5600" marR="5600" marT="560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endParaRPr sz="1400" b="0" i="0" u="none" strike="noStrike" cap="none">
                        <a:solidFill>
                          <a:srgbClr val="000000"/>
                        </a:solidFill>
                        <a:latin typeface="Calibri"/>
                        <a:ea typeface="Calibri"/>
                        <a:cs typeface="Calibri"/>
                        <a:sym typeface="Calibri"/>
                      </a:endParaRPr>
                    </a:p>
                  </a:txBody>
                  <a:tcPr marL="5600" marR="5600" marT="560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endParaRPr sz="1400" b="0" i="0" u="none" strike="noStrike" cap="none">
                        <a:solidFill>
                          <a:srgbClr val="000000"/>
                        </a:solidFill>
                        <a:latin typeface="Calibri"/>
                        <a:ea typeface="Calibri"/>
                        <a:cs typeface="Calibri"/>
                        <a:sym typeface="Calibri"/>
                      </a:endParaRPr>
                    </a:p>
                  </a:txBody>
                  <a:tcPr marL="5600" marR="5600" marT="560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endParaRPr sz="1400" b="0" i="0" u="none" strike="noStrike" cap="none">
                        <a:solidFill>
                          <a:srgbClr val="000000"/>
                        </a:solidFill>
                        <a:latin typeface="Calibri"/>
                        <a:ea typeface="Calibri"/>
                        <a:cs typeface="Calibri"/>
                        <a:sym typeface="Calibri"/>
                      </a:endParaRPr>
                    </a:p>
                  </a:txBody>
                  <a:tcPr marL="5600" marR="5600" marT="560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endParaRPr sz="1400" b="0" i="0" u="none" strike="noStrike" cap="none">
                        <a:solidFill>
                          <a:srgbClr val="000000"/>
                        </a:solidFill>
                        <a:latin typeface="Calibri"/>
                        <a:ea typeface="Calibri"/>
                        <a:cs typeface="Calibri"/>
                        <a:sym typeface="Calibri"/>
                      </a:endParaRPr>
                    </a:p>
                  </a:txBody>
                  <a:tcPr marL="5600" marR="5600" marT="560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r>
              <a:tr h="208075">
                <a:tc>
                  <a:txBody>
                    <a:bodyPr/>
                    <a:lstStyle/>
                    <a:p>
                      <a:pPr marL="0" marR="0" lvl="0" indent="0" algn="l" rtl="0">
                        <a:spcBef>
                          <a:spcPts val="0"/>
                        </a:spcBef>
                        <a:spcAft>
                          <a:spcPts val="0"/>
                        </a:spcAft>
                        <a:buNone/>
                      </a:pPr>
                      <a:r>
                        <a:rPr lang="en" sz="1400" b="0" i="0" u="none" strike="noStrike" cap="none">
                          <a:solidFill>
                            <a:srgbClr val="4472C4"/>
                          </a:solidFill>
                          <a:latin typeface="Calibri"/>
                          <a:ea typeface="Calibri"/>
                          <a:cs typeface="Calibri"/>
                          <a:sym typeface="Calibri"/>
                        </a:rPr>
                        <a:t>Female</a:t>
                      </a:r>
                      <a:endParaRPr sz="1100"/>
                    </a:p>
                  </a:txBody>
                  <a:tcPr marL="5600" marR="5600" marT="560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 sz="1400" b="0" i="0" u="none" strike="noStrike" cap="none">
                          <a:solidFill>
                            <a:srgbClr val="4472C4"/>
                          </a:solidFill>
                          <a:latin typeface="Calibri"/>
                          <a:ea typeface="Calibri"/>
                          <a:cs typeface="Calibri"/>
                          <a:sym typeface="Calibri"/>
                        </a:rPr>
                        <a:t>112</a:t>
                      </a:r>
                      <a:endParaRPr sz="1100"/>
                    </a:p>
                  </a:txBody>
                  <a:tcPr marL="5600" marR="5600" marT="560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 sz="1400" b="0" i="0" u="none" strike="noStrike" cap="none">
                          <a:solidFill>
                            <a:srgbClr val="4472C4"/>
                          </a:solidFill>
                          <a:latin typeface="Calibri"/>
                          <a:ea typeface="Calibri"/>
                          <a:cs typeface="Calibri"/>
                          <a:sym typeface="Calibri"/>
                        </a:rPr>
                        <a:t>93</a:t>
                      </a:r>
                      <a:endParaRPr sz="1100"/>
                    </a:p>
                  </a:txBody>
                  <a:tcPr marL="5600" marR="5600" marT="560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 sz="1400" b="0" i="0" u="none" strike="noStrike" cap="none">
                          <a:solidFill>
                            <a:srgbClr val="4472C4"/>
                          </a:solidFill>
                          <a:latin typeface="Calibri"/>
                          <a:ea typeface="Calibri"/>
                          <a:cs typeface="Calibri"/>
                          <a:sym typeface="Calibri"/>
                        </a:rPr>
                        <a:t>201</a:t>
                      </a:r>
                      <a:endParaRPr sz="1100"/>
                    </a:p>
                  </a:txBody>
                  <a:tcPr marL="5600" marR="5600" marT="560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 sz="1400" b="0" i="0" u="none" strike="noStrike" cap="none">
                          <a:solidFill>
                            <a:srgbClr val="4472C4"/>
                          </a:solidFill>
                          <a:latin typeface="Calibri"/>
                          <a:ea typeface="Calibri"/>
                          <a:cs typeface="Calibri"/>
                          <a:sym typeface="Calibri"/>
                        </a:rPr>
                        <a:t>178</a:t>
                      </a:r>
                      <a:endParaRPr sz="1100"/>
                    </a:p>
                  </a:txBody>
                  <a:tcPr marL="5600" marR="5600" marT="560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r>
              <a:tr h="208075">
                <a:tc>
                  <a:txBody>
                    <a:bodyPr/>
                    <a:lstStyle/>
                    <a:p>
                      <a:pPr marL="0" marR="0" lvl="0" indent="0" algn="l" rtl="0">
                        <a:spcBef>
                          <a:spcPts val="0"/>
                        </a:spcBef>
                        <a:spcAft>
                          <a:spcPts val="0"/>
                        </a:spcAft>
                        <a:buNone/>
                      </a:pPr>
                      <a:endParaRPr sz="1400" b="0" i="0" u="none" strike="noStrike" cap="none">
                        <a:solidFill>
                          <a:srgbClr val="4472C4"/>
                        </a:solidFill>
                        <a:latin typeface="Calibri"/>
                        <a:ea typeface="Calibri"/>
                        <a:cs typeface="Calibri"/>
                        <a:sym typeface="Calibri"/>
                      </a:endParaRPr>
                    </a:p>
                  </a:txBody>
                  <a:tcPr marL="5600" marR="5600" marT="560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 sz="1400" b="0" i="1" u="none" strike="noStrike" cap="none">
                          <a:solidFill>
                            <a:srgbClr val="AEAAAA"/>
                          </a:solidFill>
                          <a:latin typeface="Calibri"/>
                          <a:ea typeface="Calibri"/>
                          <a:cs typeface="Calibri"/>
                          <a:sym typeface="Calibri"/>
                        </a:rPr>
                        <a:t>(36%)</a:t>
                      </a:r>
                      <a:endParaRPr sz="1100"/>
                    </a:p>
                  </a:txBody>
                  <a:tcPr marL="5600" marR="5600" marT="560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 sz="1400" b="0" i="1" u="none" strike="noStrike" cap="none">
                          <a:solidFill>
                            <a:srgbClr val="AEAAAA"/>
                          </a:solidFill>
                          <a:latin typeface="Calibri"/>
                          <a:ea typeface="Calibri"/>
                          <a:cs typeface="Calibri"/>
                          <a:sym typeface="Calibri"/>
                        </a:rPr>
                        <a:t>(31%)</a:t>
                      </a:r>
                      <a:endParaRPr sz="1100"/>
                    </a:p>
                  </a:txBody>
                  <a:tcPr marL="5600" marR="5600" marT="560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 sz="1400" b="0" i="1" u="none" strike="noStrike" cap="none">
                          <a:solidFill>
                            <a:srgbClr val="AEAAAA"/>
                          </a:solidFill>
                          <a:latin typeface="Calibri"/>
                          <a:ea typeface="Calibri"/>
                          <a:cs typeface="Calibri"/>
                          <a:sym typeface="Calibri"/>
                        </a:rPr>
                        <a:t>(33%)</a:t>
                      </a:r>
                      <a:endParaRPr sz="1100"/>
                    </a:p>
                  </a:txBody>
                  <a:tcPr marL="5600" marR="5600" marT="560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 sz="1400" b="0" i="1" u="none" strike="noStrike" cap="none">
                          <a:solidFill>
                            <a:srgbClr val="AEAAAA"/>
                          </a:solidFill>
                          <a:latin typeface="Calibri"/>
                          <a:ea typeface="Calibri"/>
                          <a:cs typeface="Calibri"/>
                          <a:sym typeface="Calibri"/>
                        </a:rPr>
                        <a:t>(29%)</a:t>
                      </a:r>
                      <a:endParaRPr sz="1100"/>
                    </a:p>
                  </a:txBody>
                  <a:tcPr marL="5600" marR="5600" marT="560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r>
              <a:tr h="208075">
                <a:tc>
                  <a:txBody>
                    <a:bodyPr/>
                    <a:lstStyle/>
                    <a:p>
                      <a:pPr marL="0" marR="0" lvl="0" indent="0" algn="l" rtl="0">
                        <a:spcBef>
                          <a:spcPts val="0"/>
                        </a:spcBef>
                        <a:spcAft>
                          <a:spcPts val="0"/>
                        </a:spcAft>
                        <a:buNone/>
                      </a:pPr>
                      <a:endParaRPr sz="1400" b="0" i="0" u="none" strike="noStrike" cap="none">
                        <a:solidFill>
                          <a:srgbClr val="4472C4"/>
                        </a:solidFill>
                        <a:latin typeface="Calibri"/>
                        <a:ea typeface="Calibri"/>
                        <a:cs typeface="Calibri"/>
                        <a:sym typeface="Calibri"/>
                      </a:endParaRPr>
                    </a:p>
                  </a:txBody>
                  <a:tcPr marL="5600" marR="5600" marT="560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endParaRPr sz="1400" b="0" i="1" u="none" strike="noStrike" cap="none">
                        <a:solidFill>
                          <a:srgbClr val="AEAAAA"/>
                        </a:solidFill>
                        <a:latin typeface="Calibri"/>
                        <a:ea typeface="Calibri"/>
                        <a:cs typeface="Calibri"/>
                        <a:sym typeface="Calibri"/>
                      </a:endParaRPr>
                    </a:p>
                  </a:txBody>
                  <a:tcPr marL="5600" marR="5600" marT="560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endParaRPr sz="1400" b="0" i="1" u="none" strike="noStrike" cap="none">
                        <a:solidFill>
                          <a:srgbClr val="AEAAAA"/>
                        </a:solidFill>
                        <a:latin typeface="Calibri"/>
                        <a:ea typeface="Calibri"/>
                        <a:cs typeface="Calibri"/>
                        <a:sym typeface="Calibri"/>
                      </a:endParaRPr>
                    </a:p>
                  </a:txBody>
                  <a:tcPr marL="5600" marR="5600" marT="560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endParaRPr sz="1400" b="0" i="1" u="none" strike="noStrike" cap="none">
                        <a:solidFill>
                          <a:srgbClr val="AEAAAA"/>
                        </a:solidFill>
                        <a:latin typeface="Calibri"/>
                        <a:ea typeface="Calibri"/>
                        <a:cs typeface="Calibri"/>
                        <a:sym typeface="Calibri"/>
                      </a:endParaRPr>
                    </a:p>
                  </a:txBody>
                  <a:tcPr marL="5600" marR="5600" marT="560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endParaRPr sz="1400" b="0" i="1" u="none" strike="noStrike" cap="none">
                        <a:solidFill>
                          <a:srgbClr val="AEAAAA"/>
                        </a:solidFill>
                        <a:latin typeface="Calibri"/>
                        <a:ea typeface="Calibri"/>
                        <a:cs typeface="Calibri"/>
                        <a:sym typeface="Calibri"/>
                      </a:endParaRPr>
                    </a:p>
                  </a:txBody>
                  <a:tcPr marL="5600" marR="5600" marT="560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35"/>
          <p:cNvSpPr txBox="1">
            <a:spLocks noGrp="1"/>
          </p:cNvSpPr>
          <p:nvPr>
            <p:ph type="title"/>
          </p:nvPr>
        </p:nvSpPr>
        <p:spPr>
          <a:xfrm>
            <a:off x="422644" y="249920"/>
            <a:ext cx="3723900" cy="635100"/>
          </a:xfrm>
          <a:prstGeom prst="rect">
            <a:avLst/>
          </a:prstGeom>
          <a:solidFill>
            <a:schemeClr val="accent5"/>
          </a:solid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lt1"/>
              </a:buClr>
              <a:buSzPts val="2700"/>
              <a:buFont typeface="Calibri"/>
              <a:buNone/>
            </a:pPr>
            <a:r>
              <a:rPr lang="en" sz="2700" b="1">
                <a:solidFill>
                  <a:schemeClr val="lt1"/>
                </a:solidFill>
              </a:rPr>
              <a:t>Weight vs. PASI &gt;=75</a:t>
            </a:r>
            <a:endParaRPr/>
          </a:p>
        </p:txBody>
      </p:sp>
      <p:pic>
        <p:nvPicPr>
          <p:cNvPr id="230" name="Google Shape;230;p35"/>
          <p:cNvPicPr preferRelativeResize="0">
            <a:picLocks noGrp="1"/>
          </p:cNvPicPr>
          <p:nvPr>
            <p:ph type="body" idx="1"/>
          </p:nvPr>
        </p:nvPicPr>
        <p:blipFill rotWithShape="1">
          <a:blip r:embed="rId3">
            <a:alphaModFix/>
          </a:blip>
          <a:srcRect/>
          <a:stretch/>
        </p:blipFill>
        <p:spPr>
          <a:xfrm>
            <a:off x="142076" y="980854"/>
            <a:ext cx="4430100" cy="3771600"/>
          </a:xfrm>
          <a:prstGeom prst="rect">
            <a:avLst/>
          </a:prstGeom>
          <a:noFill/>
          <a:ln>
            <a:noFill/>
          </a:ln>
        </p:spPr>
      </p:pic>
      <p:sp>
        <p:nvSpPr>
          <p:cNvPr id="231" name="Google Shape;231;p35"/>
          <p:cNvSpPr txBox="1"/>
          <p:nvPr/>
        </p:nvSpPr>
        <p:spPr>
          <a:xfrm>
            <a:off x="4258340" y="3867593"/>
            <a:ext cx="4656900" cy="1362300"/>
          </a:xfrm>
          <a:prstGeom prst="rect">
            <a:avLst/>
          </a:prstGeom>
          <a:noFill/>
          <a:ln>
            <a:noFill/>
          </a:ln>
        </p:spPr>
        <p:txBody>
          <a:bodyPr spcFirstLastPara="1" wrap="square" lIns="68575" tIns="34275" rIns="68575" bIns="34275" anchor="t" anchorCtr="0">
            <a:spAutoFit/>
          </a:bodyPr>
          <a:lstStyle/>
          <a:p>
            <a:pPr marL="215900" marR="0" lvl="0" indent="-127000" algn="l" rtl="0">
              <a:spcBef>
                <a:spcPts val="0"/>
              </a:spcBef>
              <a:spcAft>
                <a:spcPts val="0"/>
              </a:spcAft>
              <a:buClr>
                <a:schemeClr val="dk1"/>
              </a:buClr>
              <a:buSzPts val="1400"/>
              <a:buFont typeface="Arial"/>
              <a:buNone/>
            </a:pPr>
            <a:endParaRPr sz="1400">
              <a:solidFill>
                <a:schemeClr val="dk1"/>
              </a:solidFill>
              <a:latin typeface="Calibri"/>
              <a:ea typeface="Calibri"/>
              <a:cs typeface="Calibri"/>
              <a:sym typeface="Calibri"/>
            </a:endParaRPr>
          </a:p>
          <a:p>
            <a:pPr marL="215900" marR="0" lvl="0" indent="-215900" algn="l" rtl="0">
              <a:spcBef>
                <a:spcPts val="0"/>
              </a:spcBef>
              <a:spcAft>
                <a:spcPts val="0"/>
              </a:spcAft>
              <a:buClr>
                <a:schemeClr val="dk1"/>
              </a:buClr>
              <a:buSzPts val="1400"/>
              <a:buFont typeface="Arial"/>
              <a:buChar char="•"/>
            </a:pPr>
            <a:r>
              <a:rPr lang="en" sz="1400">
                <a:solidFill>
                  <a:schemeClr val="dk1"/>
                </a:solidFill>
                <a:latin typeface="Calibri"/>
                <a:ea typeface="Calibri"/>
                <a:cs typeface="Calibri"/>
                <a:sym typeface="Calibri"/>
              </a:rPr>
              <a:t>Test drug 210 mg is the most effective treatment plan for patients weighing &lt; 100 kgs.</a:t>
            </a:r>
            <a:endParaRPr sz="1100"/>
          </a:p>
          <a:p>
            <a:pPr marL="215900" marR="0" lvl="0" indent="-215900" algn="l" rtl="0">
              <a:spcBef>
                <a:spcPts val="0"/>
              </a:spcBef>
              <a:spcAft>
                <a:spcPts val="0"/>
              </a:spcAft>
              <a:buClr>
                <a:schemeClr val="dk1"/>
              </a:buClr>
              <a:buSzPts val="1400"/>
              <a:buFont typeface="Arial"/>
              <a:buChar char="•"/>
            </a:pPr>
            <a:r>
              <a:rPr lang="en" sz="1400">
                <a:solidFill>
                  <a:schemeClr val="dk1"/>
                </a:solidFill>
                <a:latin typeface="Calibri"/>
                <a:ea typeface="Calibri"/>
                <a:cs typeface="Calibri"/>
                <a:sym typeface="Calibri"/>
              </a:rPr>
              <a:t>Test drug 140 mg has a uniform rate of success irrespective of weight.</a:t>
            </a:r>
            <a:endParaRPr sz="1100"/>
          </a:p>
          <a:p>
            <a:pPr marL="215900" marR="0" lvl="0" indent="-127000" algn="l" rtl="0">
              <a:spcBef>
                <a:spcPts val="0"/>
              </a:spcBef>
              <a:spcAft>
                <a:spcPts val="0"/>
              </a:spcAft>
              <a:buClr>
                <a:schemeClr val="dk1"/>
              </a:buClr>
              <a:buSzPts val="1400"/>
              <a:buFont typeface="Arial"/>
              <a:buNone/>
            </a:pPr>
            <a:endParaRPr sz="1400">
              <a:solidFill>
                <a:schemeClr val="dk1"/>
              </a:solidFill>
              <a:latin typeface="Calibri"/>
              <a:ea typeface="Calibri"/>
              <a:cs typeface="Calibri"/>
              <a:sym typeface="Calibri"/>
            </a:endParaRPr>
          </a:p>
        </p:txBody>
      </p:sp>
      <p:graphicFrame>
        <p:nvGraphicFramePr>
          <p:cNvPr id="232" name="Google Shape;232;p35"/>
          <p:cNvGraphicFramePr/>
          <p:nvPr/>
        </p:nvGraphicFramePr>
        <p:xfrm>
          <a:off x="4571999" y="549990"/>
          <a:ext cx="3000000" cy="3000000"/>
        </p:xfrm>
        <a:graphic>
          <a:graphicData uri="http://schemas.openxmlformats.org/drawingml/2006/table">
            <a:tbl>
              <a:tblPr>
                <a:noFill/>
                <a:tableStyleId>{5B717AD4-B571-402A-AF56-F7B6AC8A1781}</a:tableStyleId>
              </a:tblPr>
              <a:tblGrid>
                <a:gridCol w="307550"/>
                <a:gridCol w="1096425"/>
                <a:gridCol w="641825"/>
                <a:gridCol w="681925"/>
                <a:gridCol w="722050"/>
                <a:gridCol w="641825"/>
              </a:tblGrid>
              <a:tr h="276225">
                <a:tc>
                  <a:txBody>
                    <a:bodyPr/>
                    <a:lstStyle/>
                    <a:p>
                      <a:pPr marL="0" marR="0" lvl="0" indent="0" algn="l" rtl="0">
                        <a:spcBef>
                          <a:spcPts val="0"/>
                        </a:spcBef>
                        <a:spcAft>
                          <a:spcPts val="0"/>
                        </a:spcAft>
                        <a:buNone/>
                      </a:pPr>
                      <a:r>
                        <a:rPr lang="en" sz="1200" b="0" i="0" u="none" strike="noStrike" cap="none">
                          <a:solidFill>
                            <a:srgbClr val="FFFFFF"/>
                          </a:solidFill>
                          <a:latin typeface="Calibri"/>
                          <a:ea typeface="Calibri"/>
                          <a:cs typeface="Calibri"/>
                          <a:sym typeface="Calibri"/>
                        </a:rPr>
                        <a:t> </a:t>
                      </a:r>
                      <a:endParaRPr sz="1100"/>
                    </a:p>
                  </a:txBody>
                  <a:tcPr marL="4775" marR="4775" marT="4775"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5B9BD5"/>
                    </a:solidFill>
                  </a:tcPr>
                </a:tc>
                <a:tc>
                  <a:txBody>
                    <a:bodyPr/>
                    <a:lstStyle/>
                    <a:p>
                      <a:pPr marL="0" marR="0" lvl="0" indent="0" algn="l" rtl="0">
                        <a:spcBef>
                          <a:spcPts val="0"/>
                        </a:spcBef>
                        <a:spcAft>
                          <a:spcPts val="0"/>
                        </a:spcAft>
                        <a:buNone/>
                      </a:pPr>
                      <a:r>
                        <a:rPr lang="en" sz="1200" b="0" i="0" u="none" strike="noStrike" cap="none">
                          <a:solidFill>
                            <a:srgbClr val="FFFFFF"/>
                          </a:solidFill>
                          <a:latin typeface="Calibri"/>
                          <a:ea typeface="Calibri"/>
                          <a:cs typeface="Calibri"/>
                          <a:sym typeface="Calibri"/>
                        </a:rPr>
                        <a:t> </a:t>
                      </a:r>
                      <a:endParaRPr sz="1100"/>
                    </a:p>
                  </a:txBody>
                  <a:tcPr marL="4775" marR="4775" marT="4775"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5B9BD5"/>
                    </a:solidFill>
                  </a:tcPr>
                </a:tc>
                <a:tc>
                  <a:txBody>
                    <a:bodyPr/>
                    <a:lstStyle/>
                    <a:p>
                      <a:pPr marL="0" marR="0" lvl="0" indent="0" algn="ctr" rtl="0">
                        <a:spcBef>
                          <a:spcPts val="0"/>
                        </a:spcBef>
                        <a:spcAft>
                          <a:spcPts val="0"/>
                        </a:spcAft>
                        <a:buNone/>
                      </a:pPr>
                      <a:r>
                        <a:rPr lang="en" sz="1200" b="0" i="0" u="none" strike="noStrike" cap="none">
                          <a:solidFill>
                            <a:srgbClr val="FFFFFF"/>
                          </a:solidFill>
                          <a:latin typeface="Calibri"/>
                          <a:ea typeface="Calibri"/>
                          <a:cs typeface="Calibri"/>
                          <a:sym typeface="Calibri"/>
                        </a:rPr>
                        <a:t>Placebo</a:t>
                      </a:r>
                      <a:endParaRPr sz="1100"/>
                    </a:p>
                  </a:txBody>
                  <a:tcPr marL="4775" marR="4775" marT="4775"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5B9BD5"/>
                    </a:solidFill>
                  </a:tcPr>
                </a:tc>
                <a:tc>
                  <a:txBody>
                    <a:bodyPr/>
                    <a:lstStyle/>
                    <a:p>
                      <a:pPr marL="0" marR="0" lvl="0" indent="0" algn="ctr" rtl="0">
                        <a:spcBef>
                          <a:spcPts val="0"/>
                        </a:spcBef>
                        <a:spcAft>
                          <a:spcPts val="0"/>
                        </a:spcAft>
                        <a:buNone/>
                      </a:pPr>
                      <a:r>
                        <a:rPr lang="en" sz="1200" b="0" i="0" u="none" strike="noStrike" cap="none">
                          <a:solidFill>
                            <a:srgbClr val="FFFFFF"/>
                          </a:solidFill>
                          <a:latin typeface="Calibri"/>
                          <a:ea typeface="Calibri"/>
                          <a:cs typeface="Calibri"/>
                          <a:sym typeface="Calibri"/>
                        </a:rPr>
                        <a:t>Active control</a:t>
                      </a:r>
                      <a:endParaRPr sz="1100"/>
                    </a:p>
                  </a:txBody>
                  <a:tcPr marL="4775" marR="4775" marT="4775"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5B9BD5"/>
                    </a:solidFill>
                  </a:tcPr>
                </a:tc>
                <a:tc>
                  <a:txBody>
                    <a:bodyPr/>
                    <a:lstStyle/>
                    <a:p>
                      <a:pPr marL="0" marR="0" lvl="0" indent="0" algn="ctr" rtl="0">
                        <a:spcBef>
                          <a:spcPts val="0"/>
                        </a:spcBef>
                        <a:spcAft>
                          <a:spcPts val="0"/>
                        </a:spcAft>
                        <a:buNone/>
                      </a:pPr>
                      <a:r>
                        <a:rPr lang="en" sz="1200" b="0" i="0" u="none" strike="noStrike" cap="none">
                          <a:solidFill>
                            <a:srgbClr val="FFFFFF"/>
                          </a:solidFill>
                          <a:latin typeface="Calibri"/>
                          <a:ea typeface="Calibri"/>
                          <a:cs typeface="Calibri"/>
                          <a:sym typeface="Calibri"/>
                        </a:rPr>
                        <a:t>Test drug 140mg</a:t>
                      </a:r>
                      <a:endParaRPr sz="1100"/>
                    </a:p>
                  </a:txBody>
                  <a:tcPr marL="4775" marR="4775" marT="4775"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5B9BD5"/>
                    </a:solidFill>
                  </a:tcPr>
                </a:tc>
                <a:tc>
                  <a:txBody>
                    <a:bodyPr/>
                    <a:lstStyle/>
                    <a:p>
                      <a:pPr marL="0" marR="0" lvl="0" indent="0" algn="ctr" rtl="0">
                        <a:spcBef>
                          <a:spcPts val="0"/>
                        </a:spcBef>
                        <a:spcAft>
                          <a:spcPts val="0"/>
                        </a:spcAft>
                        <a:buNone/>
                      </a:pPr>
                      <a:r>
                        <a:rPr lang="en" sz="1200" b="0" i="0" u="none" strike="noStrike" cap="none">
                          <a:solidFill>
                            <a:srgbClr val="FFFFFF"/>
                          </a:solidFill>
                          <a:latin typeface="Calibri"/>
                          <a:ea typeface="Calibri"/>
                          <a:cs typeface="Calibri"/>
                          <a:sym typeface="Calibri"/>
                        </a:rPr>
                        <a:t>Test drug 210mg</a:t>
                      </a:r>
                      <a:endParaRPr sz="1100"/>
                    </a:p>
                  </a:txBody>
                  <a:tcPr marL="4775" marR="4775" marT="4775"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5B9BD5"/>
                    </a:solidFill>
                  </a:tcPr>
                </a:tc>
              </a:tr>
              <a:tr h="138125">
                <a:tc gridSpan="2">
                  <a:txBody>
                    <a:bodyPr/>
                    <a:lstStyle/>
                    <a:p>
                      <a:pPr marL="0" marR="0" lvl="0" indent="0" algn="l" rtl="0">
                        <a:spcBef>
                          <a:spcPts val="0"/>
                        </a:spcBef>
                        <a:spcAft>
                          <a:spcPts val="0"/>
                        </a:spcAft>
                        <a:buNone/>
                      </a:pPr>
                      <a:r>
                        <a:rPr lang="en" sz="1200" b="0" i="0" u="none" strike="noStrike" cap="none">
                          <a:solidFill>
                            <a:srgbClr val="4472C4"/>
                          </a:solidFill>
                          <a:latin typeface="Calibri"/>
                          <a:ea typeface="Calibri"/>
                          <a:cs typeface="Calibri"/>
                          <a:sym typeface="Calibri"/>
                        </a:rPr>
                        <a:t>Weight(in kgs)</a:t>
                      </a:r>
                      <a:endParaRPr sz="1100"/>
                    </a:p>
                  </a:txBody>
                  <a:tcPr marL="4775" marR="4775" marT="4775"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a:txBody>
                    <a:bodyPr/>
                    <a:lstStyle/>
                    <a:p>
                      <a:pPr marL="0" marR="0" lvl="0" indent="0" algn="ctr" rtl="0">
                        <a:spcBef>
                          <a:spcPts val="0"/>
                        </a:spcBef>
                        <a:spcAft>
                          <a:spcPts val="0"/>
                        </a:spcAft>
                        <a:buNone/>
                      </a:pPr>
                      <a:endParaRPr sz="1200" b="0" i="0" u="none" strike="noStrike" cap="none">
                        <a:solidFill>
                          <a:srgbClr val="4472C4"/>
                        </a:solidFill>
                        <a:latin typeface="Calibri"/>
                        <a:ea typeface="Calibri"/>
                        <a:cs typeface="Calibri"/>
                        <a:sym typeface="Calibri"/>
                      </a:endParaRPr>
                    </a:p>
                  </a:txBody>
                  <a:tcPr marL="4775" marR="4775" marT="4775"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endParaRPr sz="1200" b="0" i="0" u="none" strike="noStrike" cap="none">
                        <a:solidFill>
                          <a:srgbClr val="4472C4"/>
                        </a:solidFill>
                        <a:latin typeface="Calibri"/>
                        <a:ea typeface="Calibri"/>
                        <a:cs typeface="Calibri"/>
                        <a:sym typeface="Calibri"/>
                      </a:endParaRPr>
                    </a:p>
                  </a:txBody>
                  <a:tcPr marL="4775" marR="4775" marT="4775"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endParaRPr sz="1200" b="0" i="0" u="none" strike="noStrike" cap="none">
                        <a:solidFill>
                          <a:srgbClr val="4472C4"/>
                        </a:solidFill>
                        <a:latin typeface="Calibri"/>
                        <a:ea typeface="Calibri"/>
                        <a:cs typeface="Calibri"/>
                        <a:sym typeface="Calibri"/>
                      </a:endParaRPr>
                    </a:p>
                  </a:txBody>
                  <a:tcPr marL="4775" marR="4775" marT="4775"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endParaRPr sz="1200" b="0" i="0" u="none" strike="noStrike" cap="none">
                        <a:solidFill>
                          <a:srgbClr val="4472C4"/>
                        </a:solidFill>
                        <a:latin typeface="Calibri"/>
                        <a:ea typeface="Calibri"/>
                        <a:cs typeface="Calibri"/>
                        <a:sym typeface="Calibri"/>
                      </a:endParaRPr>
                    </a:p>
                  </a:txBody>
                  <a:tcPr marL="4775" marR="4775" marT="4775"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r>
              <a:tr h="138125">
                <a:tc>
                  <a:txBody>
                    <a:bodyPr/>
                    <a:lstStyle/>
                    <a:p>
                      <a:pPr marL="0" marR="0" lvl="0" indent="0" algn="l" rtl="0">
                        <a:spcBef>
                          <a:spcPts val="0"/>
                        </a:spcBef>
                        <a:spcAft>
                          <a:spcPts val="0"/>
                        </a:spcAft>
                        <a:buNone/>
                      </a:pPr>
                      <a:endParaRPr sz="1200" b="0" i="0" u="none" strike="noStrike" cap="none">
                        <a:solidFill>
                          <a:srgbClr val="4472C4"/>
                        </a:solidFill>
                        <a:latin typeface="Calibri"/>
                        <a:ea typeface="Calibri"/>
                        <a:cs typeface="Calibri"/>
                        <a:sym typeface="Calibri"/>
                      </a:endParaRPr>
                    </a:p>
                  </a:txBody>
                  <a:tcPr marL="4775" marR="4775" marT="4775"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r>
                        <a:rPr lang="en" sz="1200" b="0" i="0" u="none" strike="noStrike" cap="none">
                          <a:solidFill>
                            <a:srgbClr val="4472C4"/>
                          </a:solidFill>
                          <a:latin typeface="Calibri"/>
                          <a:ea typeface="Calibri"/>
                          <a:cs typeface="Calibri"/>
                          <a:sym typeface="Calibri"/>
                        </a:rPr>
                        <a:t>Minimum </a:t>
                      </a:r>
                      <a:endParaRPr sz="1100"/>
                    </a:p>
                  </a:txBody>
                  <a:tcPr marL="4775" marR="4775" marT="4775"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 sz="1200" b="0" i="0" u="none" strike="noStrike" cap="none">
                          <a:solidFill>
                            <a:srgbClr val="4472C4"/>
                          </a:solidFill>
                          <a:latin typeface="Calibri"/>
                          <a:ea typeface="Calibri"/>
                          <a:cs typeface="Calibri"/>
                          <a:sym typeface="Calibri"/>
                        </a:rPr>
                        <a:t>20.6</a:t>
                      </a:r>
                      <a:endParaRPr sz="1100"/>
                    </a:p>
                  </a:txBody>
                  <a:tcPr marL="4775" marR="4775" marT="4775"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 sz="1200" b="0" i="0" u="none" strike="noStrike" cap="none">
                          <a:solidFill>
                            <a:srgbClr val="4472C4"/>
                          </a:solidFill>
                          <a:latin typeface="Calibri"/>
                          <a:ea typeface="Calibri"/>
                          <a:cs typeface="Calibri"/>
                          <a:sym typeface="Calibri"/>
                        </a:rPr>
                        <a:t>32.1</a:t>
                      </a:r>
                      <a:endParaRPr sz="1100"/>
                    </a:p>
                  </a:txBody>
                  <a:tcPr marL="4775" marR="4775" marT="4775"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 sz="1200" b="0" i="0" u="none" strike="noStrike" cap="none">
                          <a:solidFill>
                            <a:srgbClr val="4472C4"/>
                          </a:solidFill>
                          <a:latin typeface="Calibri"/>
                          <a:ea typeface="Calibri"/>
                          <a:cs typeface="Calibri"/>
                          <a:sym typeface="Calibri"/>
                        </a:rPr>
                        <a:t>30.1</a:t>
                      </a:r>
                      <a:endParaRPr sz="1100"/>
                    </a:p>
                  </a:txBody>
                  <a:tcPr marL="4775" marR="4775" marT="4775"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 sz="1200" b="0" i="0" u="none" strike="noStrike" cap="none">
                          <a:solidFill>
                            <a:srgbClr val="4472C4"/>
                          </a:solidFill>
                          <a:latin typeface="Calibri"/>
                          <a:ea typeface="Calibri"/>
                          <a:cs typeface="Calibri"/>
                          <a:sym typeface="Calibri"/>
                        </a:rPr>
                        <a:t>23.7</a:t>
                      </a:r>
                      <a:endParaRPr sz="1100"/>
                    </a:p>
                  </a:txBody>
                  <a:tcPr marL="4775" marR="4775" marT="4775"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r>
              <a:tr h="138125">
                <a:tc>
                  <a:txBody>
                    <a:bodyPr/>
                    <a:lstStyle/>
                    <a:p>
                      <a:pPr marL="0" marR="0" lvl="0" indent="0" algn="l" rtl="0">
                        <a:spcBef>
                          <a:spcPts val="0"/>
                        </a:spcBef>
                        <a:spcAft>
                          <a:spcPts val="0"/>
                        </a:spcAft>
                        <a:buNone/>
                      </a:pPr>
                      <a:endParaRPr sz="1200" b="0" i="0" u="none" strike="noStrike" cap="none">
                        <a:solidFill>
                          <a:srgbClr val="4472C4"/>
                        </a:solidFill>
                        <a:latin typeface="Calibri"/>
                        <a:ea typeface="Calibri"/>
                        <a:cs typeface="Calibri"/>
                        <a:sym typeface="Calibri"/>
                      </a:endParaRPr>
                    </a:p>
                  </a:txBody>
                  <a:tcPr marL="4775" marR="4775" marT="4775"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r>
                        <a:rPr lang="en" sz="1200" b="0" i="0" u="none" strike="noStrike" cap="none">
                          <a:solidFill>
                            <a:srgbClr val="4472C4"/>
                          </a:solidFill>
                          <a:latin typeface="Calibri"/>
                          <a:ea typeface="Calibri"/>
                          <a:cs typeface="Calibri"/>
                          <a:sym typeface="Calibri"/>
                        </a:rPr>
                        <a:t>Maximum </a:t>
                      </a:r>
                      <a:endParaRPr sz="1100"/>
                    </a:p>
                  </a:txBody>
                  <a:tcPr marL="4775" marR="4775" marT="4775"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 sz="1200" b="0" i="0" u="none" strike="noStrike" cap="none">
                          <a:solidFill>
                            <a:srgbClr val="4472C4"/>
                          </a:solidFill>
                          <a:latin typeface="Calibri"/>
                          <a:ea typeface="Calibri"/>
                          <a:cs typeface="Calibri"/>
                          <a:sym typeface="Calibri"/>
                        </a:rPr>
                        <a:t>145.7</a:t>
                      </a:r>
                      <a:endParaRPr sz="1100"/>
                    </a:p>
                  </a:txBody>
                  <a:tcPr marL="4775" marR="4775" marT="4775"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 sz="1200" b="0" i="0" u="none" strike="noStrike" cap="none">
                          <a:solidFill>
                            <a:srgbClr val="4472C4"/>
                          </a:solidFill>
                          <a:latin typeface="Calibri"/>
                          <a:ea typeface="Calibri"/>
                          <a:cs typeface="Calibri"/>
                          <a:sym typeface="Calibri"/>
                        </a:rPr>
                        <a:t>154.2</a:t>
                      </a:r>
                      <a:endParaRPr sz="1100"/>
                    </a:p>
                  </a:txBody>
                  <a:tcPr marL="4775" marR="4775" marT="4775"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 sz="1200" b="0" i="0" u="none" strike="noStrike" cap="none">
                          <a:solidFill>
                            <a:srgbClr val="4472C4"/>
                          </a:solidFill>
                          <a:latin typeface="Calibri"/>
                          <a:ea typeface="Calibri"/>
                          <a:cs typeface="Calibri"/>
                          <a:sym typeface="Calibri"/>
                        </a:rPr>
                        <a:t>154.1</a:t>
                      </a:r>
                      <a:endParaRPr sz="1100"/>
                    </a:p>
                  </a:txBody>
                  <a:tcPr marL="4775" marR="4775" marT="4775"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 sz="1200" b="0" i="0" u="none" strike="noStrike" cap="none">
                          <a:solidFill>
                            <a:srgbClr val="4472C4"/>
                          </a:solidFill>
                          <a:latin typeface="Calibri"/>
                          <a:ea typeface="Calibri"/>
                          <a:cs typeface="Calibri"/>
                          <a:sym typeface="Calibri"/>
                        </a:rPr>
                        <a:t>166.5</a:t>
                      </a:r>
                      <a:endParaRPr sz="1100"/>
                    </a:p>
                  </a:txBody>
                  <a:tcPr marL="4775" marR="4775" marT="4775"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r>
              <a:tr h="138125">
                <a:tc>
                  <a:txBody>
                    <a:bodyPr/>
                    <a:lstStyle/>
                    <a:p>
                      <a:pPr marL="0" marR="0" lvl="0" indent="0" algn="l" rtl="0">
                        <a:spcBef>
                          <a:spcPts val="0"/>
                        </a:spcBef>
                        <a:spcAft>
                          <a:spcPts val="0"/>
                        </a:spcAft>
                        <a:buNone/>
                      </a:pPr>
                      <a:endParaRPr sz="1200" b="0" i="0" u="none" strike="noStrike" cap="none">
                        <a:solidFill>
                          <a:srgbClr val="4472C4"/>
                        </a:solidFill>
                        <a:latin typeface="Calibri"/>
                        <a:ea typeface="Calibri"/>
                        <a:cs typeface="Calibri"/>
                        <a:sym typeface="Calibri"/>
                      </a:endParaRPr>
                    </a:p>
                  </a:txBody>
                  <a:tcPr marL="4775" marR="4775" marT="4775"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r>
                        <a:rPr lang="en" sz="1200" b="0" i="0" u="none" strike="noStrike" cap="none">
                          <a:solidFill>
                            <a:srgbClr val="4472C4"/>
                          </a:solidFill>
                          <a:latin typeface="Calibri"/>
                          <a:ea typeface="Calibri"/>
                          <a:cs typeface="Calibri"/>
                          <a:sym typeface="Calibri"/>
                        </a:rPr>
                        <a:t>Mean </a:t>
                      </a:r>
                      <a:endParaRPr sz="1100"/>
                    </a:p>
                  </a:txBody>
                  <a:tcPr marL="4775" marR="4775" marT="4775"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 sz="1200" b="0" i="0" u="none" strike="noStrike" cap="none">
                          <a:solidFill>
                            <a:srgbClr val="4472C4"/>
                          </a:solidFill>
                          <a:latin typeface="Calibri"/>
                          <a:ea typeface="Calibri"/>
                          <a:cs typeface="Calibri"/>
                          <a:sym typeface="Calibri"/>
                        </a:rPr>
                        <a:t>91.2</a:t>
                      </a:r>
                      <a:endParaRPr sz="1100"/>
                    </a:p>
                  </a:txBody>
                  <a:tcPr marL="4775" marR="4775" marT="4775"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 sz="1200" b="0" i="0" u="none" strike="noStrike" cap="none">
                          <a:solidFill>
                            <a:srgbClr val="4472C4"/>
                          </a:solidFill>
                          <a:latin typeface="Calibri"/>
                          <a:ea typeface="Calibri"/>
                          <a:cs typeface="Calibri"/>
                          <a:sym typeface="Calibri"/>
                        </a:rPr>
                        <a:t>92.4</a:t>
                      </a:r>
                      <a:endParaRPr sz="1100"/>
                    </a:p>
                  </a:txBody>
                  <a:tcPr marL="4775" marR="4775" marT="4775"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 sz="1200" b="0" i="0" u="none" strike="noStrike" cap="none">
                          <a:solidFill>
                            <a:srgbClr val="4472C4"/>
                          </a:solidFill>
                          <a:latin typeface="Calibri"/>
                          <a:ea typeface="Calibri"/>
                          <a:cs typeface="Calibri"/>
                          <a:sym typeface="Calibri"/>
                        </a:rPr>
                        <a:t>91.1</a:t>
                      </a:r>
                      <a:endParaRPr sz="1100"/>
                    </a:p>
                  </a:txBody>
                  <a:tcPr marL="4775" marR="4775" marT="4775"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 sz="1200" b="0" i="0" u="none" strike="noStrike" cap="none">
                          <a:solidFill>
                            <a:srgbClr val="4472C4"/>
                          </a:solidFill>
                          <a:latin typeface="Calibri"/>
                          <a:ea typeface="Calibri"/>
                          <a:cs typeface="Calibri"/>
                          <a:sym typeface="Calibri"/>
                        </a:rPr>
                        <a:t>91.6</a:t>
                      </a:r>
                      <a:endParaRPr sz="1100"/>
                    </a:p>
                  </a:txBody>
                  <a:tcPr marL="4775" marR="4775" marT="4775"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r>
              <a:tr h="138125">
                <a:tc>
                  <a:txBody>
                    <a:bodyPr/>
                    <a:lstStyle/>
                    <a:p>
                      <a:pPr marL="0" marR="0" lvl="0" indent="0" algn="l" rtl="0">
                        <a:spcBef>
                          <a:spcPts val="0"/>
                        </a:spcBef>
                        <a:spcAft>
                          <a:spcPts val="0"/>
                        </a:spcAft>
                        <a:buNone/>
                      </a:pPr>
                      <a:endParaRPr sz="1200" b="0" i="0" u="none" strike="noStrike" cap="none">
                        <a:solidFill>
                          <a:srgbClr val="4472C4"/>
                        </a:solidFill>
                        <a:latin typeface="Calibri"/>
                        <a:ea typeface="Calibri"/>
                        <a:cs typeface="Calibri"/>
                        <a:sym typeface="Calibri"/>
                      </a:endParaRPr>
                    </a:p>
                  </a:txBody>
                  <a:tcPr marL="4775" marR="4775" marT="4775"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BFBFBF"/>
                      </a:solidFill>
                      <a:prstDash val="solid"/>
                      <a:round/>
                      <a:headEnd type="none" w="sm" len="sm"/>
                      <a:tailEnd type="none" w="sm" len="sm"/>
                    </a:lnB>
                  </a:tcPr>
                </a:tc>
                <a:tc>
                  <a:txBody>
                    <a:bodyPr/>
                    <a:lstStyle/>
                    <a:p>
                      <a:pPr marL="0" marR="0" lvl="0" indent="0" algn="l" rtl="0">
                        <a:spcBef>
                          <a:spcPts val="0"/>
                        </a:spcBef>
                        <a:spcAft>
                          <a:spcPts val="0"/>
                        </a:spcAft>
                        <a:buNone/>
                      </a:pPr>
                      <a:r>
                        <a:rPr lang="en" sz="1200" b="0" i="0" u="none" strike="noStrike" cap="none">
                          <a:solidFill>
                            <a:srgbClr val="4472C4"/>
                          </a:solidFill>
                          <a:latin typeface="Calibri"/>
                          <a:ea typeface="Calibri"/>
                          <a:cs typeface="Calibri"/>
                          <a:sym typeface="Calibri"/>
                        </a:rPr>
                        <a:t>Median </a:t>
                      </a:r>
                      <a:endParaRPr sz="1100"/>
                    </a:p>
                  </a:txBody>
                  <a:tcPr marL="4775" marR="4775" marT="4775"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BFBFBF"/>
                      </a:solidFill>
                      <a:prstDash val="solid"/>
                      <a:round/>
                      <a:headEnd type="none" w="sm" len="sm"/>
                      <a:tailEnd type="none" w="sm" len="sm"/>
                    </a:lnB>
                  </a:tcPr>
                </a:tc>
                <a:tc>
                  <a:txBody>
                    <a:bodyPr/>
                    <a:lstStyle/>
                    <a:p>
                      <a:pPr marL="0" marR="0" lvl="0" indent="0" algn="ctr" rtl="0">
                        <a:spcBef>
                          <a:spcPts val="0"/>
                        </a:spcBef>
                        <a:spcAft>
                          <a:spcPts val="0"/>
                        </a:spcAft>
                        <a:buNone/>
                      </a:pPr>
                      <a:r>
                        <a:rPr lang="en" sz="1200" b="0" i="0" u="none" strike="noStrike" cap="none">
                          <a:solidFill>
                            <a:srgbClr val="4472C4"/>
                          </a:solidFill>
                          <a:latin typeface="Calibri"/>
                          <a:ea typeface="Calibri"/>
                          <a:cs typeface="Calibri"/>
                          <a:sym typeface="Calibri"/>
                        </a:rPr>
                        <a:t>91.8</a:t>
                      </a:r>
                      <a:endParaRPr sz="1100"/>
                    </a:p>
                  </a:txBody>
                  <a:tcPr marL="4775" marR="4775" marT="4775"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BFBFBF"/>
                      </a:solidFill>
                      <a:prstDash val="solid"/>
                      <a:round/>
                      <a:headEnd type="none" w="sm" len="sm"/>
                      <a:tailEnd type="none" w="sm" len="sm"/>
                    </a:lnB>
                  </a:tcPr>
                </a:tc>
                <a:tc>
                  <a:txBody>
                    <a:bodyPr/>
                    <a:lstStyle/>
                    <a:p>
                      <a:pPr marL="0" marR="0" lvl="0" indent="0" algn="ctr" rtl="0">
                        <a:spcBef>
                          <a:spcPts val="0"/>
                        </a:spcBef>
                        <a:spcAft>
                          <a:spcPts val="0"/>
                        </a:spcAft>
                        <a:buNone/>
                      </a:pPr>
                      <a:r>
                        <a:rPr lang="en" sz="1200" b="0" i="0" u="none" strike="noStrike" cap="none">
                          <a:solidFill>
                            <a:srgbClr val="4472C4"/>
                          </a:solidFill>
                          <a:latin typeface="Calibri"/>
                          <a:ea typeface="Calibri"/>
                          <a:cs typeface="Calibri"/>
                          <a:sym typeface="Calibri"/>
                        </a:rPr>
                        <a:t>91.5</a:t>
                      </a:r>
                      <a:endParaRPr sz="1100"/>
                    </a:p>
                  </a:txBody>
                  <a:tcPr marL="4775" marR="4775" marT="4775"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BFBFBF"/>
                      </a:solidFill>
                      <a:prstDash val="solid"/>
                      <a:round/>
                      <a:headEnd type="none" w="sm" len="sm"/>
                      <a:tailEnd type="none" w="sm" len="sm"/>
                    </a:lnB>
                  </a:tcPr>
                </a:tc>
                <a:tc>
                  <a:txBody>
                    <a:bodyPr/>
                    <a:lstStyle/>
                    <a:p>
                      <a:pPr marL="0" marR="0" lvl="0" indent="0" algn="ctr" rtl="0">
                        <a:spcBef>
                          <a:spcPts val="0"/>
                        </a:spcBef>
                        <a:spcAft>
                          <a:spcPts val="0"/>
                        </a:spcAft>
                        <a:buNone/>
                      </a:pPr>
                      <a:r>
                        <a:rPr lang="en" sz="1200" b="0" i="0" u="none" strike="noStrike" cap="none">
                          <a:solidFill>
                            <a:srgbClr val="4472C4"/>
                          </a:solidFill>
                          <a:latin typeface="Calibri"/>
                          <a:ea typeface="Calibri"/>
                          <a:cs typeface="Calibri"/>
                          <a:sym typeface="Calibri"/>
                        </a:rPr>
                        <a:t>91.9</a:t>
                      </a:r>
                      <a:endParaRPr sz="1100"/>
                    </a:p>
                  </a:txBody>
                  <a:tcPr marL="4775" marR="4775" marT="4775"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BFBFBF"/>
                      </a:solidFill>
                      <a:prstDash val="solid"/>
                      <a:round/>
                      <a:headEnd type="none" w="sm" len="sm"/>
                      <a:tailEnd type="none" w="sm" len="sm"/>
                    </a:lnB>
                  </a:tcPr>
                </a:tc>
                <a:tc>
                  <a:txBody>
                    <a:bodyPr/>
                    <a:lstStyle/>
                    <a:p>
                      <a:pPr marL="0" marR="0" lvl="0" indent="0" algn="ctr" rtl="0">
                        <a:spcBef>
                          <a:spcPts val="0"/>
                        </a:spcBef>
                        <a:spcAft>
                          <a:spcPts val="0"/>
                        </a:spcAft>
                        <a:buNone/>
                      </a:pPr>
                      <a:r>
                        <a:rPr lang="en" sz="1200" b="0" i="0" u="none" strike="noStrike" cap="none">
                          <a:solidFill>
                            <a:srgbClr val="4472C4"/>
                          </a:solidFill>
                          <a:latin typeface="Calibri"/>
                          <a:ea typeface="Calibri"/>
                          <a:cs typeface="Calibri"/>
                          <a:sym typeface="Calibri"/>
                        </a:rPr>
                        <a:t>91.4</a:t>
                      </a:r>
                      <a:endParaRPr sz="1100"/>
                    </a:p>
                  </a:txBody>
                  <a:tcPr marL="4775" marR="4775" marT="4775"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BFBFBF"/>
                      </a:solidFill>
                      <a:prstDash val="solid"/>
                      <a:round/>
                      <a:headEnd type="none" w="sm" len="sm"/>
                      <a:tailEnd type="none" w="sm" len="sm"/>
                    </a:lnB>
                  </a:tcPr>
                </a:tc>
              </a:tr>
              <a:tr h="142875">
                <a:tc>
                  <a:txBody>
                    <a:bodyPr/>
                    <a:lstStyle/>
                    <a:p>
                      <a:pPr marL="0" marR="0" lvl="0" indent="0" algn="l" rtl="0">
                        <a:spcBef>
                          <a:spcPts val="0"/>
                        </a:spcBef>
                        <a:spcAft>
                          <a:spcPts val="0"/>
                        </a:spcAft>
                        <a:buNone/>
                      </a:pPr>
                      <a:r>
                        <a:rPr lang="en" sz="1200" b="0" i="0" u="none" strike="noStrike" cap="none">
                          <a:solidFill>
                            <a:srgbClr val="FFFFFF"/>
                          </a:solidFill>
                          <a:latin typeface="Calibri"/>
                          <a:ea typeface="Calibri"/>
                          <a:cs typeface="Calibri"/>
                          <a:sym typeface="Calibri"/>
                        </a:rPr>
                        <a:t> </a:t>
                      </a:r>
                      <a:endParaRPr sz="1100"/>
                    </a:p>
                  </a:txBody>
                  <a:tcPr marL="4775" marR="4775" marT="4775" marB="0">
                    <a:lnL w="9525" cap="flat" cmpd="sng">
                      <a:solidFill>
                        <a:srgbClr val="BFBFBF"/>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tcPr>
                </a:tc>
                <a:tc>
                  <a:txBody>
                    <a:bodyPr/>
                    <a:lstStyle/>
                    <a:p>
                      <a:pPr marL="0" marR="0" lvl="0" indent="0" algn="l" rtl="0">
                        <a:spcBef>
                          <a:spcPts val="0"/>
                        </a:spcBef>
                        <a:spcAft>
                          <a:spcPts val="0"/>
                        </a:spcAft>
                        <a:buNone/>
                      </a:pPr>
                      <a:r>
                        <a:rPr lang="en" sz="1200" b="0" i="0" u="none" strike="noStrike" cap="none">
                          <a:solidFill>
                            <a:srgbClr val="FFFFFF"/>
                          </a:solidFill>
                          <a:latin typeface="Calibri"/>
                          <a:ea typeface="Calibri"/>
                          <a:cs typeface="Calibri"/>
                          <a:sym typeface="Calibri"/>
                        </a:rPr>
                        <a:t> </a:t>
                      </a:r>
                      <a:endParaRPr sz="1100"/>
                    </a:p>
                  </a:txBody>
                  <a:tcPr marL="4775" marR="4775" marT="4775"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tcPr>
                </a:tc>
                <a:tc>
                  <a:txBody>
                    <a:bodyPr/>
                    <a:lstStyle/>
                    <a:p>
                      <a:pPr marL="0" marR="0" lvl="0" indent="0" algn="ctr" rtl="0">
                        <a:spcBef>
                          <a:spcPts val="0"/>
                        </a:spcBef>
                        <a:spcAft>
                          <a:spcPts val="0"/>
                        </a:spcAft>
                        <a:buNone/>
                      </a:pPr>
                      <a:r>
                        <a:rPr lang="en" sz="1200" b="0" i="0" u="none" strike="noStrike" cap="none">
                          <a:solidFill>
                            <a:srgbClr val="FFFFFF"/>
                          </a:solidFill>
                          <a:latin typeface="Calibri"/>
                          <a:ea typeface="Calibri"/>
                          <a:cs typeface="Calibri"/>
                          <a:sym typeface="Calibri"/>
                        </a:rPr>
                        <a:t> </a:t>
                      </a:r>
                      <a:endParaRPr sz="1100"/>
                    </a:p>
                  </a:txBody>
                  <a:tcPr marL="4775" marR="4775" marT="4775"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tcPr>
                </a:tc>
                <a:tc>
                  <a:txBody>
                    <a:bodyPr/>
                    <a:lstStyle/>
                    <a:p>
                      <a:pPr marL="0" marR="0" lvl="0" indent="0" algn="ctr" rtl="0">
                        <a:spcBef>
                          <a:spcPts val="0"/>
                        </a:spcBef>
                        <a:spcAft>
                          <a:spcPts val="0"/>
                        </a:spcAft>
                        <a:buNone/>
                      </a:pPr>
                      <a:r>
                        <a:rPr lang="en" sz="1200" b="0" i="0" u="none" strike="noStrike" cap="none">
                          <a:solidFill>
                            <a:srgbClr val="FFFFFF"/>
                          </a:solidFill>
                          <a:latin typeface="Calibri"/>
                          <a:ea typeface="Calibri"/>
                          <a:cs typeface="Calibri"/>
                          <a:sym typeface="Calibri"/>
                        </a:rPr>
                        <a:t> </a:t>
                      </a:r>
                      <a:endParaRPr sz="1100"/>
                    </a:p>
                  </a:txBody>
                  <a:tcPr marL="4775" marR="4775" marT="4775"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tcPr>
                </a:tc>
                <a:tc>
                  <a:txBody>
                    <a:bodyPr/>
                    <a:lstStyle/>
                    <a:p>
                      <a:pPr marL="0" marR="0" lvl="0" indent="0" algn="ctr" rtl="0">
                        <a:spcBef>
                          <a:spcPts val="0"/>
                        </a:spcBef>
                        <a:spcAft>
                          <a:spcPts val="0"/>
                        </a:spcAft>
                        <a:buNone/>
                      </a:pPr>
                      <a:r>
                        <a:rPr lang="en" sz="1200" b="0" i="0" u="none" strike="noStrike" cap="none">
                          <a:solidFill>
                            <a:srgbClr val="FFFFFF"/>
                          </a:solidFill>
                          <a:latin typeface="Calibri"/>
                          <a:ea typeface="Calibri"/>
                          <a:cs typeface="Calibri"/>
                          <a:sym typeface="Calibri"/>
                        </a:rPr>
                        <a:t> </a:t>
                      </a:r>
                      <a:endParaRPr sz="1100"/>
                    </a:p>
                  </a:txBody>
                  <a:tcPr marL="4775" marR="4775" marT="4775"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tcPr>
                </a:tc>
                <a:tc>
                  <a:txBody>
                    <a:bodyPr/>
                    <a:lstStyle/>
                    <a:p>
                      <a:pPr marL="0" marR="0" lvl="0" indent="0" algn="ctr" rtl="0">
                        <a:spcBef>
                          <a:spcPts val="0"/>
                        </a:spcBef>
                        <a:spcAft>
                          <a:spcPts val="0"/>
                        </a:spcAft>
                        <a:buNone/>
                      </a:pPr>
                      <a:r>
                        <a:rPr lang="en" sz="1200" b="0" i="0" u="none" strike="noStrike" cap="none">
                          <a:solidFill>
                            <a:srgbClr val="FFFFFF"/>
                          </a:solidFill>
                          <a:latin typeface="Calibri"/>
                          <a:ea typeface="Calibri"/>
                          <a:cs typeface="Calibri"/>
                          <a:sym typeface="Calibri"/>
                        </a:rPr>
                        <a:t> </a:t>
                      </a:r>
                      <a:endParaRPr sz="1100"/>
                    </a:p>
                  </a:txBody>
                  <a:tcPr marL="4775" marR="4775" marT="4775" marB="0">
                    <a:lnL w="9525" cap="flat" cmpd="sng">
                      <a:solidFill>
                        <a:srgbClr val="000000">
                          <a:alpha val="0"/>
                        </a:srgbClr>
                      </a:solidFill>
                      <a:prstDash val="solid"/>
                      <a:round/>
                      <a:headEnd type="none" w="sm" len="sm"/>
                      <a:tailEnd type="none" w="sm" len="sm"/>
                    </a:lnL>
                    <a:lnR w="9525" cap="flat" cmpd="sng">
                      <a:solidFill>
                        <a:srgbClr val="BFBFBF"/>
                      </a:solidFill>
                      <a:prstDash val="solid"/>
                      <a:round/>
                      <a:headEnd type="none" w="sm" len="sm"/>
                      <a:tailEnd type="none" w="sm" len="sm"/>
                    </a:lnR>
                    <a:lnT w="9525"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tcPr>
                </a:tc>
              </a:tr>
              <a:tr h="138125">
                <a:tc gridSpan="2">
                  <a:txBody>
                    <a:bodyPr/>
                    <a:lstStyle/>
                    <a:p>
                      <a:pPr marL="0" marR="0" lvl="0" indent="0" algn="l" rtl="0">
                        <a:spcBef>
                          <a:spcPts val="0"/>
                        </a:spcBef>
                        <a:spcAft>
                          <a:spcPts val="0"/>
                        </a:spcAft>
                        <a:buNone/>
                      </a:pPr>
                      <a:r>
                        <a:rPr lang="en" sz="1200" b="0" i="0" u="none" strike="noStrike" cap="none">
                          <a:solidFill>
                            <a:srgbClr val="4472C4"/>
                          </a:solidFill>
                          <a:latin typeface="Calibri"/>
                          <a:ea typeface="Calibri"/>
                          <a:cs typeface="Calibri"/>
                          <a:sym typeface="Calibri"/>
                        </a:rPr>
                        <a:t>Subjects by Weight</a:t>
                      </a:r>
                      <a:endParaRPr sz="1100"/>
                    </a:p>
                  </a:txBody>
                  <a:tcPr marL="4775" marR="4775" marT="4775"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BFBFBF"/>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a:txBody>
                    <a:bodyPr/>
                    <a:lstStyle/>
                    <a:p>
                      <a:pPr marL="0" marR="0" lvl="0" indent="0" algn="l" rtl="0">
                        <a:spcBef>
                          <a:spcPts val="0"/>
                        </a:spcBef>
                        <a:spcAft>
                          <a:spcPts val="0"/>
                        </a:spcAft>
                        <a:buNone/>
                      </a:pPr>
                      <a:endParaRPr sz="1200" b="0" i="0" u="none" strike="noStrike" cap="none">
                        <a:solidFill>
                          <a:srgbClr val="4472C4"/>
                        </a:solidFill>
                        <a:latin typeface="Calibri"/>
                        <a:ea typeface="Calibri"/>
                        <a:cs typeface="Calibri"/>
                        <a:sym typeface="Calibri"/>
                      </a:endParaRPr>
                    </a:p>
                  </a:txBody>
                  <a:tcPr marL="4775" marR="4775" marT="4775"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BFBFBF"/>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endParaRPr sz="1200" b="0" i="0" u="none" strike="noStrike" cap="none">
                        <a:solidFill>
                          <a:srgbClr val="4472C4"/>
                        </a:solidFill>
                        <a:latin typeface="Calibri"/>
                        <a:ea typeface="Calibri"/>
                        <a:cs typeface="Calibri"/>
                        <a:sym typeface="Calibri"/>
                      </a:endParaRPr>
                    </a:p>
                  </a:txBody>
                  <a:tcPr marL="4775" marR="4775" marT="4775"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BFBFBF"/>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endParaRPr sz="1200" b="0" i="0" u="none" strike="noStrike" cap="none">
                        <a:solidFill>
                          <a:srgbClr val="4472C4"/>
                        </a:solidFill>
                        <a:latin typeface="Calibri"/>
                        <a:ea typeface="Calibri"/>
                        <a:cs typeface="Calibri"/>
                        <a:sym typeface="Calibri"/>
                      </a:endParaRPr>
                    </a:p>
                  </a:txBody>
                  <a:tcPr marL="4775" marR="4775" marT="4775"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BFBFBF"/>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endParaRPr sz="1200" b="0" i="0" u="none" strike="noStrike" cap="none">
                        <a:solidFill>
                          <a:srgbClr val="4472C4"/>
                        </a:solidFill>
                        <a:latin typeface="Calibri"/>
                        <a:ea typeface="Calibri"/>
                        <a:cs typeface="Calibri"/>
                        <a:sym typeface="Calibri"/>
                      </a:endParaRPr>
                    </a:p>
                  </a:txBody>
                  <a:tcPr marL="4775" marR="4775" marT="4775"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BFBFBF"/>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r>
              <a:tr h="138125">
                <a:tc gridSpan="2">
                  <a:txBody>
                    <a:bodyPr/>
                    <a:lstStyle/>
                    <a:p>
                      <a:pPr marL="0" marR="0" lvl="0" indent="0" algn="l" rtl="0">
                        <a:spcBef>
                          <a:spcPts val="0"/>
                        </a:spcBef>
                        <a:spcAft>
                          <a:spcPts val="0"/>
                        </a:spcAft>
                        <a:buNone/>
                      </a:pPr>
                      <a:r>
                        <a:rPr lang="en" sz="1200" b="0" i="0" u="none" strike="noStrike" cap="none">
                          <a:solidFill>
                            <a:srgbClr val="4472C4"/>
                          </a:solidFill>
                          <a:latin typeface="Calibri"/>
                          <a:ea typeface="Calibri"/>
                          <a:cs typeface="Calibri"/>
                          <a:sym typeface="Calibri"/>
                        </a:rPr>
                        <a:t>Weight &lt;100 kgs</a:t>
                      </a:r>
                      <a:endParaRPr sz="1100"/>
                    </a:p>
                  </a:txBody>
                  <a:tcPr marL="4775" marR="4775" marT="477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a:txBody>
                    <a:bodyPr/>
                    <a:lstStyle/>
                    <a:p>
                      <a:pPr marL="0" marR="0" lvl="0" indent="0" algn="ctr" rtl="0">
                        <a:spcBef>
                          <a:spcPts val="0"/>
                        </a:spcBef>
                        <a:spcAft>
                          <a:spcPts val="0"/>
                        </a:spcAft>
                        <a:buNone/>
                      </a:pPr>
                      <a:r>
                        <a:rPr lang="en" sz="1200" b="0" i="0" u="none" strike="noStrike" cap="none">
                          <a:solidFill>
                            <a:srgbClr val="4472C4"/>
                          </a:solidFill>
                          <a:latin typeface="Calibri"/>
                          <a:ea typeface="Calibri"/>
                          <a:cs typeface="Calibri"/>
                          <a:sym typeface="Calibri"/>
                        </a:rPr>
                        <a:t>200</a:t>
                      </a:r>
                      <a:endParaRPr sz="1100"/>
                    </a:p>
                  </a:txBody>
                  <a:tcPr marL="4775" marR="4775" marT="4775"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 sz="1200" b="0" i="0" u="none" strike="noStrike" cap="none">
                          <a:solidFill>
                            <a:srgbClr val="4472C4"/>
                          </a:solidFill>
                          <a:latin typeface="Calibri"/>
                          <a:ea typeface="Calibri"/>
                          <a:cs typeface="Calibri"/>
                          <a:sym typeface="Calibri"/>
                        </a:rPr>
                        <a:t>194</a:t>
                      </a:r>
                      <a:endParaRPr sz="1100"/>
                    </a:p>
                  </a:txBody>
                  <a:tcPr marL="4775" marR="4775" marT="4775"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 sz="1200" b="0" i="0" u="none" strike="noStrike" cap="none">
                          <a:solidFill>
                            <a:srgbClr val="4472C4"/>
                          </a:solidFill>
                          <a:latin typeface="Calibri"/>
                          <a:ea typeface="Calibri"/>
                          <a:cs typeface="Calibri"/>
                          <a:sym typeface="Calibri"/>
                        </a:rPr>
                        <a:t>430</a:t>
                      </a:r>
                      <a:endParaRPr sz="1100"/>
                    </a:p>
                  </a:txBody>
                  <a:tcPr marL="4775" marR="4775" marT="4775"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 sz="1200" b="0" i="0" u="none" strike="noStrike" cap="none">
                          <a:solidFill>
                            <a:srgbClr val="4472C4"/>
                          </a:solidFill>
                          <a:latin typeface="Calibri"/>
                          <a:ea typeface="Calibri"/>
                          <a:cs typeface="Calibri"/>
                          <a:sym typeface="Calibri"/>
                        </a:rPr>
                        <a:t>372</a:t>
                      </a:r>
                      <a:endParaRPr sz="1100"/>
                    </a:p>
                  </a:txBody>
                  <a:tcPr marL="4775" marR="4775" marT="4775"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r>
              <a:tr h="138125">
                <a:tc>
                  <a:txBody>
                    <a:bodyPr/>
                    <a:lstStyle/>
                    <a:p>
                      <a:pPr marL="0" marR="0" lvl="0" indent="0" algn="l" rtl="0">
                        <a:spcBef>
                          <a:spcPts val="0"/>
                        </a:spcBef>
                        <a:spcAft>
                          <a:spcPts val="0"/>
                        </a:spcAft>
                        <a:buNone/>
                      </a:pPr>
                      <a:endParaRPr sz="1200" b="0" i="0" u="none" strike="noStrike" cap="none">
                        <a:solidFill>
                          <a:srgbClr val="4472C4"/>
                        </a:solidFill>
                        <a:latin typeface="Calibri"/>
                        <a:ea typeface="Calibri"/>
                        <a:cs typeface="Calibri"/>
                        <a:sym typeface="Calibri"/>
                      </a:endParaRPr>
                    </a:p>
                  </a:txBody>
                  <a:tcPr marL="4775" marR="4775" marT="4775"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endParaRPr sz="1200" b="0" i="0" u="none" strike="noStrike" cap="none">
                        <a:solidFill>
                          <a:srgbClr val="4472C4"/>
                        </a:solidFill>
                        <a:latin typeface="Calibri"/>
                        <a:ea typeface="Calibri"/>
                        <a:cs typeface="Calibri"/>
                        <a:sym typeface="Calibri"/>
                      </a:endParaRPr>
                    </a:p>
                  </a:txBody>
                  <a:tcPr marL="4775" marR="4775" marT="4775"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 sz="1200" b="0" i="1" u="none" strike="noStrike" cap="none">
                          <a:solidFill>
                            <a:srgbClr val="AEAAAA"/>
                          </a:solidFill>
                          <a:latin typeface="Calibri"/>
                          <a:ea typeface="Calibri"/>
                          <a:cs typeface="Calibri"/>
                          <a:sym typeface="Calibri"/>
                        </a:rPr>
                        <a:t>(65%)</a:t>
                      </a:r>
                      <a:endParaRPr sz="1100"/>
                    </a:p>
                  </a:txBody>
                  <a:tcPr marL="4775" marR="4775" marT="4775"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 sz="1200" b="0" i="1" u="none" strike="noStrike" cap="none">
                          <a:solidFill>
                            <a:srgbClr val="AEAAAA"/>
                          </a:solidFill>
                          <a:latin typeface="Calibri"/>
                          <a:ea typeface="Calibri"/>
                          <a:cs typeface="Calibri"/>
                          <a:sym typeface="Calibri"/>
                        </a:rPr>
                        <a:t>(65%)</a:t>
                      </a:r>
                      <a:endParaRPr sz="1100"/>
                    </a:p>
                  </a:txBody>
                  <a:tcPr marL="4775" marR="4775" marT="4775"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 sz="1200" b="0" i="1" u="none" strike="noStrike" cap="none">
                          <a:solidFill>
                            <a:srgbClr val="AEAAAA"/>
                          </a:solidFill>
                          <a:latin typeface="Calibri"/>
                          <a:ea typeface="Calibri"/>
                          <a:cs typeface="Calibri"/>
                          <a:sym typeface="Calibri"/>
                        </a:rPr>
                        <a:t>(70%)</a:t>
                      </a:r>
                      <a:endParaRPr sz="1100"/>
                    </a:p>
                  </a:txBody>
                  <a:tcPr marL="4775" marR="4775" marT="4775"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 sz="1200" b="0" i="1" u="none" strike="noStrike" cap="none">
                          <a:solidFill>
                            <a:srgbClr val="AEAAAA"/>
                          </a:solidFill>
                          <a:latin typeface="Calibri"/>
                          <a:ea typeface="Calibri"/>
                          <a:cs typeface="Calibri"/>
                          <a:sym typeface="Calibri"/>
                        </a:rPr>
                        <a:t>(61%)</a:t>
                      </a:r>
                      <a:endParaRPr sz="1100"/>
                    </a:p>
                  </a:txBody>
                  <a:tcPr marL="4775" marR="4775" marT="4775"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r>
              <a:tr h="138125">
                <a:tc>
                  <a:txBody>
                    <a:bodyPr/>
                    <a:lstStyle/>
                    <a:p>
                      <a:pPr marL="0" marR="0" lvl="0" indent="0" algn="l" rtl="0">
                        <a:spcBef>
                          <a:spcPts val="0"/>
                        </a:spcBef>
                        <a:spcAft>
                          <a:spcPts val="0"/>
                        </a:spcAft>
                        <a:buNone/>
                      </a:pPr>
                      <a:endParaRPr sz="1200" b="0" i="0" u="none" strike="noStrike" cap="none">
                        <a:solidFill>
                          <a:srgbClr val="4472C4"/>
                        </a:solidFill>
                        <a:latin typeface="Calibri"/>
                        <a:ea typeface="Calibri"/>
                        <a:cs typeface="Calibri"/>
                        <a:sym typeface="Calibri"/>
                      </a:endParaRPr>
                    </a:p>
                  </a:txBody>
                  <a:tcPr marL="4775" marR="4775" marT="4775"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endParaRPr sz="1200" b="0" i="0" u="none" strike="noStrike" cap="none">
                        <a:solidFill>
                          <a:srgbClr val="4472C4"/>
                        </a:solidFill>
                        <a:latin typeface="Calibri"/>
                        <a:ea typeface="Calibri"/>
                        <a:cs typeface="Calibri"/>
                        <a:sym typeface="Calibri"/>
                      </a:endParaRPr>
                    </a:p>
                  </a:txBody>
                  <a:tcPr marL="4775" marR="4775" marT="4775"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endParaRPr sz="1200" b="0" i="0" u="none" strike="noStrike" cap="none">
                        <a:solidFill>
                          <a:srgbClr val="000000"/>
                        </a:solidFill>
                        <a:latin typeface="Calibri"/>
                        <a:ea typeface="Calibri"/>
                        <a:cs typeface="Calibri"/>
                        <a:sym typeface="Calibri"/>
                      </a:endParaRPr>
                    </a:p>
                  </a:txBody>
                  <a:tcPr marL="4775" marR="4775" marT="4775"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endParaRPr sz="1200" b="0" i="0" u="none" strike="noStrike" cap="none">
                        <a:solidFill>
                          <a:srgbClr val="000000"/>
                        </a:solidFill>
                        <a:latin typeface="Calibri"/>
                        <a:ea typeface="Calibri"/>
                        <a:cs typeface="Calibri"/>
                        <a:sym typeface="Calibri"/>
                      </a:endParaRPr>
                    </a:p>
                  </a:txBody>
                  <a:tcPr marL="4775" marR="4775" marT="4775"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endParaRPr sz="1200" b="0" i="0" u="none" strike="noStrike" cap="none">
                        <a:solidFill>
                          <a:srgbClr val="000000"/>
                        </a:solidFill>
                        <a:latin typeface="Calibri"/>
                        <a:ea typeface="Calibri"/>
                        <a:cs typeface="Calibri"/>
                        <a:sym typeface="Calibri"/>
                      </a:endParaRPr>
                    </a:p>
                  </a:txBody>
                  <a:tcPr marL="4775" marR="4775" marT="4775"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endParaRPr sz="1200" b="0" i="0" u="none" strike="noStrike" cap="none">
                        <a:solidFill>
                          <a:srgbClr val="000000"/>
                        </a:solidFill>
                        <a:latin typeface="Calibri"/>
                        <a:ea typeface="Calibri"/>
                        <a:cs typeface="Calibri"/>
                        <a:sym typeface="Calibri"/>
                      </a:endParaRPr>
                    </a:p>
                  </a:txBody>
                  <a:tcPr marL="4775" marR="4775" marT="4775"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r>
              <a:tr h="138125">
                <a:tc gridSpan="2">
                  <a:txBody>
                    <a:bodyPr/>
                    <a:lstStyle/>
                    <a:p>
                      <a:pPr marL="0" marR="0" lvl="0" indent="0" algn="l" rtl="0">
                        <a:spcBef>
                          <a:spcPts val="0"/>
                        </a:spcBef>
                        <a:spcAft>
                          <a:spcPts val="0"/>
                        </a:spcAft>
                        <a:buNone/>
                      </a:pPr>
                      <a:r>
                        <a:rPr lang="en" sz="1200" b="0" i="0" u="none" strike="noStrike" cap="none">
                          <a:solidFill>
                            <a:srgbClr val="4472C4"/>
                          </a:solidFill>
                          <a:latin typeface="Calibri"/>
                          <a:ea typeface="Calibri"/>
                          <a:cs typeface="Calibri"/>
                          <a:sym typeface="Calibri"/>
                        </a:rPr>
                        <a:t>Weight &gt;=100 kgs</a:t>
                      </a:r>
                      <a:endParaRPr sz="1100"/>
                    </a:p>
                  </a:txBody>
                  <a:tcPr marL="4775" marR="4775" marT="477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a:txBody>
                    <a:bodyPr/>
                    <a:lstStyle/>
                    <a:p>
                      <a:pPr marL="0" marR="0" lvl="0" indent="0" algn="ctr" rtl="0">
                        <a:spcBef>
                          <a:spcPts val="0"/>
                        </a:spcBef>
                        <a:spcAft>
                          <a:spcPts val="0"/>
                        </a:spcAft>
                        <a:buNone/>
                      </a:pPr>
                      <a:r>
                        <a:rPr lang="en" sz="1200" b="0" i="0" u="none" strike="noStrike" cap="none">
                          <a:solidFill>
                            <a:srgbClr val="4472C4"/>
                          </a:solidFill>
                          <a:latin typeface="Calibri"/>
                          <a:ea typeface="Calibri"/>
                          <a:cs typeface="Calibri"/>
                          <a:sym typeface="Calibri"/>
                        </a:rPr>
                        <a:t>109</a:t>
                      </a:r>
                      <a:endParaRPr sz="1100"/>
                    </a:p>
                  </a:txBody>
                  <a:tcPr marL="4775" marR="4775" marT="4775"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 sz="1200" b="0" i="0" u="none" strike="noStrike" cap="none">
                          <a:solidFill>
                            <a:srgbClr val="4472C4"/>
                          </a:solidFill>
                          <a:latin typeface="Calibri"/>
                          <a:ea typeface="Calibri"/>
                          <a:cs typeface="Calibri"/>
                          <a:sym typeface="Calibri"/>
                        </a:rPr>
                        <a:t>106</a:t>
                      </a:r>
                      <a:endParaRPr sz="1100"/>
                    </a:p>
                  </a:txBody>
                  <a:tcPr marL="4775" marR="4775" marT="4775"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 sz="1200" b="0" i="0" u="none" strike="noStrike" cap="none">
                          <a:solidFill>
                            <a:srgbClr val="4472C4"/>
                          </a:solidFill>
                          <a:latin typeface="Calibri"/>
                          <a:ea typeface="Calibri"/>
                          <a:cs typeface="Calibri"/>
                          <a:sym typeface="Calibri"/>
                        </a:rPr>
                        <a:t>180</a:t>
                      </a:r>
                      <a:endParaRPr sz="1100"/>
                    </a:p>
                  </a:txBody>
                  <a:tcPr marL="4775" marR="4775" marT="4775"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 sz="1200" b="0" i="0" u="none" strike="noStrike" cap="none">
                          <a:solidFill>
                            <a:srgbClr val="4472C4"/>
                          </a:solidFill>
                          <a:latin typeface="Calibri"/>
                          <a:ea typeface="Calibri"/>
                          <a:cs typeface="Calibri"/>
                          <a:sym typeface="Calibri"/>
                        </a:rPr>
                        <a:t>240</a:t>
                      </a:r>
                      <a:endParaRPr sz="1100"/>
                    </a:p>
                  </a:txBody>
                  <a:tcPr marL="4775" marR="4775" marT="4775"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r>
              <a:tr h="138125">
                <a:tc>
                  <a:txBody>
                    <a:bodyPr/>
                    <a:lstStyle/>
                    <a:p>
                      <a:pPr marL="0" marR="0" lvl="0" indent="0" algn="l" rtl="0">
                        <a:spcBef>
                          <a:spcPts val="0"/>
                        </a:spcBef>
                        <a:spcAft>
                          <a:spcPts val="0"/>
                        </a:spcAft>
                        <a:buNone/>
                      </a:pPr>
                      <a:endParaRPr sz="1200" b="0" i="0" u="none" strike="noStrike" cap="none">
                        <a:solidFill>
                          <a:srgbClr val="4472C4"/>
                        </a:solidFill>
                        <a:latin typeface="Calibri"/>
                        <a:ea typeface="Calibri"/>
                        <a:cs typeface="Calibri"/>
                        <a:sym typeface="Calibri"/>
                      </a:endParaRPr>
                    </a:p>
                  </a:txBody>
                  <a:tcPr marL="4775" marR="4775" marT="4775"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endParaRPr sz="1200" b="0" i="0" u="none" strike="noStrike" cap="none">
                        <a:solidFill>
                          <a:srgbClr val="4472C4"/>
                        </a:solidFill>
                        <a:latin typeface="Calibri"/>
                        <a:ea typeface="Calibri"/>
                        <a:cs typeface="Calibri"/>
                        <a:sym typeface="Calibri"/>
                      </a:endParaRPr>
                    </a:p>
                  </a:txBody>
                  <a:tcPr marL="4775" marR="4775" marT="4775"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 sz="1200" b="0" i="1" u="none" strike="noStrike" cap="none">
                          <a:solidFill>
                            <a:srgbClr val="AEAAAA"/>
                          </a:solidFill>
                          <a:latin typeface="Calibri"/>
                          <a:ea typeface="Calibri"/>
                          <a:cs typeface="Calibri"/>
                          <a:sym typeface="Calibri"/>
                        </a:rPr>
                        <a:t>(35%)</a:t>
                      </a:r>
                      <a:endParaRPr sz="1100"/>
                    </a:p>
                  </a:txBody>
                  <a:tcPr marL="4775" marR="4775" marT="4775"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 sz="1200" b="0" i="1" u="none" strike="noStrike" cap="none">
                          <a:solidFill>
                            <a:srgbClr val="AEAAAA"/>
                          </a:solidFill>
                          <a:latin typeface="Calibri"/>
                          <a:ea typeface="Calibri"/>
                          <a:cs typeface="Calibri"/>
                          <a:sym typeface="Calibri"/>
                        </a:rPr>
                        <a:t>(35%)</a:t>
                      </a:r>
                      <a:endParaRPr sz="1100"/>
                    </a:p>
                  </a:txBody>
                  <a:tcPr marL="4775" marR="4775" marT="4775"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 sz="1200" b="0" i="1" u="none" strike="noStrike" cap="none">
                          <a:solidFill>
                            <a:srgbClr val="AEAAAA"/>
                          </a:solidFill>
                          <a:latin typeface="Calibri"/>
                          <a:ea typeface="Calibri"/>
                          <a:cs typeface="Calibri"/>
                          <a:sym typeface="Calibri"/>
                        </a:rPr>
                        <a:t>(30%)</a:t>
                      </a:r>
                      <a:endParaRPr sz="1100"/>
                    </a:p>
                  </a:txBody>
                  <a:tcPr marL="4775" marR="4775" marT="4775"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 sz="1200" b="0" i="1" u="none" strike="noStrike" cap="none">
                          <a:solidFill>
                            <a:srgbClr val="AEAAAA"/>
                          </a:solidFill>
                          <a:latin typeface="Calibri"/>
                          <a:ea typeface="Calibri"/>
                          <a:cs typeface="Calibri"/>
                          <a:sym typeface="Calibri"/>
                        </a:rPr>
                        <a:t>(39%)</a:t>
                      </a:r>
                      <a:endParaRPr sz="1100"/>
                    </a:p>
                  </a:txBody>
                  <a:tcPr marL="4775" marR="4775" marT="4775"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r>
              <a:tr h="142875">
                <a:tc>
                  <a:txBody>
                    <a:bodyPr/>
                    <a:lstStyle/>
                    <a:p>
                      <a:pPr marL="0" marR="0" lvl="0" indent="0" algn="l" rtl="0">
                        <a:spcBef>
                          <a:spcPts val="0"/>
                        </a:spcBef>
                        <a:spcAft>
                          <a:spcPts val="0"/>
                        </a:spcAft>
                        <a:buNone/>
                      </a:pPr>
                      <a:r>
                        <a:rPr lang="en" sz="1200" b="0" i="0" u="none" strike="noStrike" cap="none">
                          <a:solidFill>
                            <a:srgbClr val="000000"/>
                          </a:solidFill>
                          <a:latin typeface="Calibri"/>
                          <a:ea typeface="Calibri"/>
                          <a:cs typeface="Calibri"/>
                          <a:sym typeface="Calibri"/>
                        </a:rPr>
                        <a:t> </a:t>
                      </a:r>
                      <a:endParaRPr sz="1100"/>
                    </a:p>
                  </a:txBody>
                  <a:tcPr marL="4775" marR="4775" marT="4775"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BFBFBF"/>
                      </a:solidFill>
                      <a:prstDash val="solid"/>
                      <a:round/>
                      <a:headEnd type="none" w="sm" len="sm"/>
                      <a:tailEnd type="none" w="sm" len="sm"/>
                    </a:lnB>
                  </a:tcPr>
                </a:tc>
                <a:tc>
                  <a:txBody>
                    <a:bodyPr/>
                    <a:lstStyle/>
                    <a:p>
                      <a:pPr marL="0" marR="0" lvl="0" indent="0" algn="l" rtl="0">
                        <a:spcBef>
                          <a:spcPts val="0"/>
                        </a:spcBef>
                        <a:spcAft>
                          <a:spcPts val="0"/>
                        </a:spcAft>
                        <a:buNone/>
                      </a:pPr>
                      <a:r>
                        <a:rPr lang="en" sz="1200" b="0" i="0" u="none" strike="noStrike" cap="none">
                          <a:solidFill>
                            <a:srgbClr val="000000"/>
                          </a:solidFill>
                          <a:latin typeface="Calibri"/>
                          <a:ea typeface="Calibri"/>
                          <a:cs typeface="Calibri"/>
                          <a:sym typeface="Calibri"/>
                        </a:rPr>
                        <a:t> </a:t>
                      </a:r>
                      <a:endParaRPr sz="1100"/>
                    </a:p>
                  </a:txBody>
                  <a:tcPr marL="4775" marR="4775" marT="4775"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BFBFBF"/>
                      </a:solidFill>
                      <a:prstDash val="solid"/>
                      <a:round/>
                      <a:headEnd type="none" w="sm" len="sm"/>
                      <a:tailEnd type="none" w="sm" len="sm"/>
                    </a:lnB>
                  </a:tcPr>
                </a:tc>
                <a:tc>
                  <a:txBody>
                    <a:bodyPr/>
                    <a:lstStyle/>
                    <a:p>
                      <a:pPr marL="0" marR="0" lvl="0" indent="0" algn="ctr" rtl="0">
                        <a:spcBef>
                          <a:spcPts val="0"/>
                        </a:spcBef>
                        <a:spcAft>
                          <a:spcPts val="0"/>
                        </a:spcAft>
                        <a:buNone/>
                      </a:pPr>
                      <a:r>
                        <a:rPr lang="en" sz="1200" b="0" i="0" u="none" strike="noStrike" cap="none">
                          <a:solidFill>
                            <a:srgbClr val="000000"/>
                          </a:solidFill>
                          <a:latin typeface="Calibri"/>
                          <a:ea typeface="Calibri"/>
                          <a:cs typeface="Calibri"/>
                          <a:sym typeface="Calibri"/>
                        </a:rPr>
                        <a:t> </a:t>
                      </a:r>
                      <a:endParaRPr sz="1100"/>
                    </a:p>
                  </a:txBody>
                  <a:tcPr marL="4775" marR="4775" marT="4775"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BFBFBF"/>
                      </a:solidFill>
                      <a:prstDash val="solid"/>
                      <a:round/>
                      <a:headEnd type="none" w="sm" len="sm"/>
                      <a:tailEnd type="none" w="sm" len="sm"/>
                    </a:lnB>
                  </a:tcPr>
                </a:tc>
                <a:tc>
                  <a:txBody>
                    <a:bodyPr/>
                    <a:lstStyle/>
                    <a:p>
                      <a:pPr marL="0" marR="0" lvl="0" indent="0" algn="ctr" rtl="0">
                        <a:spcBef>
                          <a:spcPts val="0"/>
                        </a:spcBef>
                        <a:spcAft>
                          <a:spcPts val="0"/>
                        </a:spcAft>
                        <a:buNone/>
                      </a:pPr>
                      <a:r>
                        <a:rPr lang="en" sz="1200" b="0" i="0" u="none" strike="noStrike" cap="none">
                          <a:solidFill>
                            <a:srgbClr val="000000"/>
                          </a:solidFill>
                          <a:latin typeface="Calibri"/>
                          <a:ea typeface="Calibri"/>
                          <a:cs typeface="Calibri"/>
                          <a:sym typeface="Calibri"/>
                        </a:rPr>
                        <a:t> </a:t>
                      </a:r>
                      <a:endParaRPr sz="1100"/>
                    </a:p>
                  </a:txBody>
                  <a:tcPr marL="4775" marR="4775" marT="4775"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BFBFBF"/>
                      </a:solidFill>
                      <a:prstDash val="solid"/>
                      <a:round/>
                      <a:headEnd type="none" w="sm" len="sm"/>
                      <a:tailEnd type="none" w="sm" len="sm"/>
                    </a:lnB>
                  </a:tcPr>
                </a:tc>
                <a:tc>
                  <a:txBody>
                    <a:bodyPr/>
                    <a:lstStyle/>
                    <a:p>
                      <a:pPr marL="0" marR="0" lvl="0" indent="0" algn="ctr" rtl="0">
                        <a:spcBef>
                          <a:spcPts val="0"/>
                        </a:spcBef>
                        <a:spcAft>
                          <a:spcPts val="0"/>
                        </a:spcAft>
                        <a:buNone/>
                      </a:pPr>
                      <a:r>
                        <a:rPr lang="en" sz="1200" b="0" i="0" u="none" strike="noStrike" cap="none">
                          <a:solidFill>
                            <a:srgbClr val="000000"/>
                          </a:solidFill>
                          <a:latin typeface="Calibri"/>
                          <a:ea typeface="Calibri"/>
                          <a:cs typeface="Calibri"/>
                          <a:sym typeface="Calibri"/>
                        </a:rPr>
                        <a:t> </a:t>
                      </a:r>
                      <a:endParaRPr sz="1100"/>
                    </a:p>
                  </a:txBody>
                  <a:tcPr marL="4775" marR="4775" marT="4775"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BFBFBF"/>
                      </a:solidFill>
                      <a:prstDash val="solid"/>
                      <a:round/>
                      <a:headEnd type="none" w="sm" len="sm"/>
                      <a:tailEnd type="none" w="sm" len="sm"/>
                    </a:lnB>
                  </a:tcPr>
                </a:tc>
                <a:tc>
                  <a:txBody>
                    <a:bodyPr/>
                    <a:lstStyle/>
                    <a:p>
                      <a:pPr marL="0" marR="0" lvl="0" indent="0" algn="ctr" rtl="0">
                        <a:spcBef>
                          <a:spcPts val="0"/>
                        </a:spcBef>
                        <a:spcAft>
                          <a:spcPts val="0"/>
                        </a:spcAft>
                        <a:buNone/>
                      </a:pPr>
                      <a:r>
                        <a:rPr lang="en" sz="1200" b="0" i="0" u="none" strike="noStrike" cap="none">
                          <a:solidFill>
                            <a:srgbClr val="000000"/>
                          </a:solidFill>
                          <a:latin typeface="Calibri"/>
                          <a:ea typeface="Calibri"/>
                          <a:cs typeface="Calibri"/>
                          <a:sym typeface="Calibri"/>
                        </a:rPr>
                        <a:t> </a:t>
                      </a:r>
                      <a:endParaRPr sz="1100"/>
                    </a:p>
                  </a:txBody>
                  <a:tcPr marL="4775" marR="4775" marT="4775"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BFBFBF"/>
                      </a:solidFill>
                      <a:prstDash val="solid"/>
                      <a:round/>
                      <a:headEnd type="none" w="sm" len="sm"/>
                      <a:tailEnd type="none" w="sm" len="sm"/>
                    </a:lnB>
                  </a:tcPr>
                </a:tc>
              </a:tr>
              <a:tr h="138125">
                <a:tc gridSpan="2">
                  <a:txBody>
                    <a:bodyPr/>
                    <a:lstStyle/>
                    <a:p>
                      <a:pPr marL="0" marR="0" lvl="0" indent="0" algn="l" rtl="0">
                        <a:spcBef>
                          <a:spcPts val="0"/>
                        </a:spcBef>
                        <a:spcAft>
                          <a:spcPts val="0"/>
                        </a:spcAft>
                        <a:buNone/>
                      </a:pPr>
                      <a:r>
                        <a:rPr lang="en" sz="1200" b="0" i="0" u="none" strike="noStrike" cap="none">
                          <a:solidFill>
                            <a:srgbClr val="4472C4"/>
                          </a:solidFill>
                          <a:latin typeface="Calibri"/>
                          <a:ea typeface="Calibri"/>
                          <a:cs typeface="Calibri"/>
                          <a:sym typeface="Calibri"/>
                        </a:rPr>
                        <a:t>Rate of Success</a:t>
                      </a:r>
                      <a:endParaRPr sz="1100"/>
                    </a:p>
                  </a:txBody>
                  <a:tcPr marL="4775" marR="4775" marT="4775"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BFBFBF"/>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a:txBody>
                    <a:bodyPr/>
                    <a:lstStyle/>
                    <a:p>
                      <a:pPr marL="0" marR="0" lvl="0" indent="0" algn="ctr" rtl="0">
                        <a:spcBef>
                          <a:spcPts val="0"/>
                        </a:spcBef>
                        <a:spcAft>
                          <a:spcPts val="0"/>
                        </a:spcAft>
                        <a:buNone/>
                      </a:pPr>
                      <a:endParaRPr sz="1200" b="0" i="0" u="none" strike="noStrike" cap="none">
                        <a:solidFill>
                          <a:srgbClr val="000000"/>
                        </a:solidFill>
                        <a:latin typeface="Calibri"/>
                        <a:ea typeface="Calibri"/>
                        <a:cs typeface="Calibri"/>
                        <a:sym typeface="Calibri"/>
                      </a:endParaRPr>
                    </a:p>
                  </a:txBody>
                  <a:tcPr marL="4775" marR="4775" marT="4775"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BFBFBF"/>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endParaRPr sz="1200" b="0" i="0" u="none" strike="noStrike" cap="none">
                        <a:solidFill>
                          <a:srgbClr val="000000"/>
                        </a:solidFill>
                        <a:latin typeface="Calibri"/>
                        <a:ea typeface="Calibri"/>
                        <a:cs typeface="Calibri"/>
                        <a:sym typeface="Calibri"/>
                      </a:endParaRPr>
                    </a:p>
                  </a:txBody>
                  <a:tcPr marL="4775" marR="4775" marT="4775"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BFBFBF"/>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endParaRPr sz="1200" b="0" i="0" u="none" strike="noStrike" cap="none">
                        <a:solidFill>
                          <a:srgbClr val="000000"/>
                        </a:solidFill>
                        <a:latin typeface="Calibri"/>
                        <a:ea typeface="Calibri"/>
                        <a:cs typeface="Calibri"/>
                        <a:sym typeface="Calibri"/>
                      </a:endParaRPr>
                    </a:p>
                  </a:txBody>
                  <a:tcPr marL="4775" marR="4775" marT="4775"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BFBFBF"/>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endParaRPr sz="1200" b="0" i="0" u="none" strike="noStrike" cap="none">
                        <a:solidFill>
                          <a:srgbClr val="000000"/>
                        </a:solidFill>
                        <a:latin typeface="Calibri"/>
                        <a:ea typeface="Calibri"/>
                        <a:cs typeface="Calibri"/>
                        <a:sym typeface="Calibri"/>
                      </a:endParaRPr>
                    </a:p>
                  </a:txBody>
                  <a:tcPr marL="4775" marR="4775" marT="4775"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BFBFBF"/>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r>
              <a:tr h="138125">
                <a:tc gridSpan="2">
                  <a:txBody>
                    <a:bodyPr/>
                    <a:lstStyle/>
                    <a:p>
                      <a:pPr marL="0" marR="0" lvl="0" indent="0" algn="l" rtl="0">
                        <a:spcBef>
                          <a:spcPts val="0"/>
                        </a:spcBef>
                        <a:spcAft>
                          <a:spcPts val="0"/>
                        </a:spcAft>
                        <a:buNone/>
                      </a:pPr>
                      <a:r>
                        <a:rPr lang="en" sz="1200" b="0" i="0" u="none" strike="noStrike" cap="none">
                          <a:solidFill>
                            <a:srgbClr val="4472C4"/>
                          </a:solidFill>
                          <a:latin typeface="Calibri"/>
                          <a:ea typeface="Calibri"/>
                          <a:cs typeface="Calibri"/>
                          <a:sym typeface="Calibri"/>
                        </a:rPr>
                        <a:t>Weight &lt;100 kgs</a:t>
                      </a:r>
                      <a:endParaRPr sz="1100"/>
                    </a:p>
                  </a:txBody>
                  <a:tcPr marL="4775" marR="4775" marT="477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a:txBody>
                    <a:bodyPr/>
                    <a:lstStyle/>
                    <a:p>
                      <a:pPr marL="0" marR="0" lvl="0" indent="0" algn="ctr" rtl="0">
                        <a:spcBef>
                          <a:spcPts val="0"/>
                        </a:spcBef>
                        <a:spcAft>
                          <a:spcPts val="0"/>
                        </a:spcAft>
                        <a:buNone/>
                      </a:pPr>
                      <a:r>
                        <a:rPr lang="en" sz="1200" b="0" i="0" u="none" strike="noStrike" cap="none">
                          <a:solidFill>
                            <a:srgbClr val="4472C4"/>
                          </a:solidFill>
                          <a:latin typeface="Calibri"/>
                          <a:ea typeface="Calibri"/>
                          <a:cs typeface="Calibri"/>
                          <a:sym typeface="Calibri"/>
                        </a:rPr>
                        <a:t>11%</a:t>
                      </a:r>
                      <a:endParaRPr sz="1100"/>
                    </a:p>
                  </a:txBody>
                  <a:tcPr marL="4775" marR="4775" marT="4775"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 sz="1200" b="0" i="0" u="none" strike="noStrike" cap="none">
                          <a:solidFill>
                            <a:srgbClr val="4472C4"/>
                          </a:solidFill>
                          <a:latin typeface="Calibri"/>
                          <a:ea typeface="Calibri"/>
                          <a:cs typeface="Calibri"/>
                          <a:sym typeface="Calibri"/>
                        </a:rPr>
                        <a:t>82%</a:t>
                      </a:r>
                      <a:endParaRPr sz="1100"/>
                    </a:p>
                  </a:txBody>
                  <a:tcPr marL="4775" marR="4775" marT="4775"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 sz="1200" b="0" i="0" u="none" strike="noStrike" cap="none">
                          <a:solidFill>
                            <a:srgbClr val="4472C4"/>
                          </a:solidFill>
                          <a:latin typeface="Calibri"/>
                          <a:ea typeface="Calibri"/>
                          <a:cs typeface="Calibri"/>
                          <a:sym typeface="Calibri"/>
                        </a:rPr>
                        <a:t>83%</a:t>
                      </a:r>
                      <a:endParaRPr sz="1100"/>
                    </a:p>
                  </a:txBody>
                  <a:tcPr marL="4775" marR="4775" marT="4775"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 sz="1200" b="0" i="0" u="none" strike="noStrike" cap="none">
                          <a:solidFill>
                            <a:srgbClr val="4472C4"/>
                          </a:solidFill>
                          <a:latin typeface="Calibri"/>
                          <a:ea typeface="Calibri"/>
                          <a:cs typeface="Calibri"/>
                          <a:sym typeface="Calibri"/>
                        </a:rPr>
                        <a:t>93%</a:t>
                      </a:r>
                      <a:endParaRPr sz="1100"/>
                    </a:p>
                  </a:txBody>
                  <a:tcPr marL="4775" marR="4775" marT="4775"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r>
              <a:tr h="138125">
                <a:tc>
                  <a:txBody>
                    <a:bodyPr/>
                    <a:lstStyle/>
                    <a:p>
                      <a:pPr marL="0" marR="0" lvl="0" indent="0" algn="l" rtl="0">
                        <a:spcBef>
                          <a:spcPts val="0"/>
                        </a:spcBef>
                        <a:spcAft>
                          <a:spcPts val="0"/>
                        </a:spcAft>
                        <a:buNone/>
                      </a:pPr>
                      <a:endParaRPr sz="1200" b="0" i="0" u="none" strike="noStrike" cap="none">
                        <a:solidFill>
                          <a:srgbClr val="000000"/>
                        </a:solidFill>
                        <a:latin typeface="Calibri"/>
                        <a:ea typeface="Calibri"/>
                        <a:cs typeface="Calibri"/>
                        <a:sym typeface="Calibri"/>
                      </a:endParaRPr>
                    </a:p>
                  </a:txBody>
                  <a:tcPr marL="4775" marR="4775" marT="4775"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endParaRPr sz="1200" b="0" i="0" u="none" strike="noStrike" cap="none">
                        <a:solidFill>
                          <a:srgbClr val="000000"/>
                        </a:solidFill>
                        <a:latin typeface="Calibri"/>
                        <a:ea typeface="Calibri"/>
                        <a:cs typeface="Calibri"/>
                        <a:sym typeface="Calibri"/>
                      </a:endParaRPr>
                    </a:p>
                  </a:txBody>
                  <a:tcPr marL="4775" marR="4775" marT="4775"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endParaRPr sz="1200" b="0" i="0" u="none" strike="noStrike" cap="none">
                        <a:solidFill>
                          <a:srgbClr val="4472C4"/>
                        </a:solidFill>
                        <a:latin typeface="Calibri"/>
                        <a:ea typeface="Calibri"/>
                        <a:cs typeface="Calibri"/>
                        <a:sym typeface="Calibri"/>
                      </a:endParaRPr>
                    </a:p>
                  </a:txBody>
                  <a:tcPr marL="4775" marR="4775" marT="4775"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endParaRPr sz="1200" b="0" i="0" u="none" strike="noStrike" cap="none">
                        <a:solidFill>
                          <a:srgbClr val="4472C4"/>
                        </a:solidFill>
                        <a:latin typeface="Calibri"/>
                        <a:ea typeface="Calibri"/>
                        <a:cs typeface="Calibri"/>
                        <a:sym typeface="Calibri"/>
                      </a:endParaRPr>
                    </a:p>
                  </a:txBody>
                  <a:tcPr marL="4775" marR="4775" marT="4775"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endParaRPr sz="1200" b="0" i="0" u="none" strike="noStrike" cap="none">
                        <a:solidFill>
                          <a:srgbClr val="4472C4"/>
                        </a:solidFill>
                        <a:latin typeface="Calibri"/>
                        <a:ea typeface="Calibri"/>
                        <a:cs typeface="Calibri"/>
                        <a:sym typeface="Calibri"/>
                      </a:endParaRPr>
                    </a:p>
                  </a:txBody>
                  <a:tcPr marL="4775" marR="4775" marT="4775"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endParaRPr sz="1200" b="0" i="0" u="none" strike="noStrike" cap="none">
                        <a:solidFill>
                          <a:srgbClr val="4472C4"/>
                        </a:solidFill>
                        <a:latin typeface="Calibri"/>
                        <a:ea typeface="Calibri"/>
                        <a:cs typeface="Calibri"/>
                        <a:sym typeface="Calibri"/>
                      </a:endParaRPr>
                    </a:p>
                  </a:txBody>
                  <a:tcPr marL="4775" marR="4775" marT="4775"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r>
              <a:tr h="138125">
                <a:tc gridSpan="2">
                  <a:txBody>
                    <a:bodyPr/>
                    <a:lstStyle/>
                    <a:p>
                      <a:pPr marL="0" marR="0" lvl="0" indent="0" algn="l" rtl="0">
                        <a:spcBef>
                          <a:spcPts val="0"/>
                        </a:spcBef>
                        <a:spcAft>
                          <a:spcPts val="0"/>
                        </a:spcAft>
                        <a:buNone/>
                      </a:pPr>
                      <a:r>
                        <a:rPr lang="en" sz="1200" b="0" i="0" u="none" strike="noStrike" cap="none">
                          <a:solidFill>
                            <a:srgbClr val="4472C4"/>
                          </a:solidFill>
                          <a:latin typeface="Calibri"/>
                          <a:ea typeface="Calibri"/>
                          <a:cs typeface="Calibri"/>
                          <a:sym typeface="Calibri"/>
                        </a:rPr>
                        <a:t>Weight &gt;=100 kgs</a:t>
                      </a:r>
                      <a:endParaRPr sz="1100"/>
                    </a:p>
                  </a:txBody>
                  <a:tcPr marL="4775" marR="4775" marT="477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a:txBody>
                    <a:bodyPr/>
                    <a:lstStyle/>
                    <a:p>
                      <a:pPr marL="0" marR="0" lvl="0" indent="0" algn="ctr" rtl="0">
                        <a:spcBef>
                          <a:spcPts val="0"/>
                        </a:spcBef>
                        <a:spcAft>
                          <a:spcPts val="0"/>
                        </a:spcAft>
                        <a:buNone/>
                      </a:pPr>
                      <a:r>
                        <a:rPr lang="en" sz="1200" b="0" i="0" u="none" strike="noStrike" cap="none">
                          <a:solidFill>
                            <a:srgbClr val="4472C4"/>
                          </a:solidFill>
                          <a:latin typeface="Calibri"/>
                          <a:ea typeface="Calibri"/>
                          <a:cs typeface="Calibri"/>
                          <a:sym typeface="Calibri"/>
                        </a:rPr>
                        <a:t>10%</a:t>
                      </a:r>
                      <a:endParaRPr sz="1100"/>
                    </a:p>
                  </a:txBody>
                  <a:tcPr marL="4775" marR="4775" marT="4775"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 sz="1200" b="0" i="0" u="none" strike="noStrike" cap="none">
                          <a:solidFill>
                            <a:srgbClr val="4472C4"/>
                          </a:solidFill>
                          <a:latin typeface="Calibri"/>
                          <a:ea typeface="Calibri"/>
                          <a:cs typeface="Calibri"/>
                          <a:sym typeface="Calibri"/>
                        </a:rPr>
                        <a:t>90%</a:t>
                      </a:r>
                      <a:endParaRPr sz="1100"/>
                    </a:p>
                  </a:txBody>
                  <a:tcPr marL="4775" marR="4775" marT="4775"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 sz="1200" b="0" i="0" u="none" strike="noStrike" cap="none">
                          <a:solidFill>
                            <a:srgbClr val="4472C4"/>
                          </a:solidFill>
                          <a:latin typeface="Calibri"/>
                          <a:ea typeface="Calibri"/>
                          <a:cs typeface="Calibri"/>
                          <a:sym typeface="Calibri"/>
                        </a:rPr>
                        <a:t>84%</a:t>
                      </a:r>
                      <a:endParaRPr sz="1100"/>
                    </a:p>
                  </a:txBody>
                  <a:tcPr marL="4775" marR="4775" marT="4775"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 sz="1200" b="0" i="0" u="none" strike="noStrike" cap="none">
                          <a:solidFill>
                            <a:srgbClr val="4472C4"/>
                          </a:solidFill>
                          <a:latin typeface="Calibri"/>
                          <a:ea typeface="Calibri"/>
                          <a:cs typeface="Calibri"/>
                          <a:sym typeface="Calibri"/>
                        </a:rPr>
                        <a:t>76%</a:t>
                      </a:r>
                      <a:endParaRPr sz="1100"/>
                    </a:p>
                  </a:txBody>
                  <a:tcPr marL="4775" marR="4775" marT="4775"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36"/>
          <p:cNvSpPr txBox="1">
            <a:spLocks noGrp="1"/>
          </p:cNvSpPr>
          <p:nvPr>
            <p:ph type="title"/>
          </p:nvPr>
        </p:nvSpPr>
        <p:spPr>
          <a:xfrm>
            <a:off x="628650" y="241947"/>
            <a:ext cx="8222700" cy="706800"/>
          </a:xfrm>
          <a:prstGeom prst="rect">
            <a:avLst/>
          </a:prstGeom>
          <a:solidFill>
            <a:schemeClr val="accent5"/>
          </a:solid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chemeClr val="lt1"/>
              </a:buClr>
              <a:buSzPts val="2700"/>
              <a:buFont typeface="Calibri"/>
              <a:buNone/>
            </a:pPr>
            <a:r>
              <a:rPr lang="en" sz="2700" b="1">
                <a:solidFill>
                  <a:schemeClr val="lt1"/>
                </a:solidFill>
              </a:rPr>
              <a:t>Visit vs. PASI&gt;=75, Classified by Doses</a:t>
            </a:r>
            <a:endParaRPr/>
          </a:p>
        </p:txBody>
      </p:sp>
      <p:graphicFrame>
        <p:nvGraphicFramePr>
          <p:cNvPr id="238" name="Google Shape;238;p36"/>
          <p:cNvGraphicFramePr/>
          <p:nvPr/>
        </p:nvGraphicFramePr>
        <p:xfrm>
          <a:off x="4740128" y="1096483"/>
          <a:ext cx="3000000" cy="3000000"/>
        </p:xfrm>
        <a:graphic>
          <a:graphicData uri="http://schemas.openxmlformats.org/drawingml/2006/table">
            <a:tbl>
              <a:tblPr>
                <a:noFill/>
                <a:tableStyleId>{5B717AD4-B571-402A-AF56-F7B6AC8A1781}</a:tableStyleId>
              </a:tblPr>
              <a:tblGrid>
                <a:gridCol w="2142500"/>
                <a:gridCol w="646800"/>
                <a:gridCol w="646800"/>
                <a:gridCol w="646800"/>
              </a:tblGrid>
              <a:tr h="192950">
                <a:tc>
                  <a:txBody>
                    <a:bodyPr/>
                    <a:lstStyle/>
                    <a:p>
                      <a:pPr marL="0" marR="0" lvl="0" indent="0" algn="l" rtl="0">
                        <a:spcBef>
                          <a:spcPts val="0"/>
                        </a:spcBef>
                        <a:spcAft>
                          <a:spcPts val="0"/>
                        </a:spcAft>
                        <a:buNone/>
                      </a:pPr>
                      <a:r>
                        <a:rPr lang="en" sz="1200" b="0" i="0" u="none" strike="noStrike" cap="none">
                          <a:solidFill>
                            <a:srgbClr val="FFFFFF"/>
                          </a:solidFill>
                          <a:latin typeface="Calibri"/>
                          <a:ea typeface="Calibri"/>
                          <a:cs typeface="Calibri"/>
                          <a:sym typeface="Calibri"/>
                        </a:rPr>
                        <a:t> </a:t>
                      </a:r>
                      <a:endParaRPr sz="1100"/>
                    </a:p>
                  </a:txBody>
                  <a:tcPr marL="4775" marR="4775" marT="4775"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5B9BD5"/>
                    </a:solidFill>
                  </a:tcPr>
                </a:tc>
                <a:tc>
                  <a:txBody>
                    <a:bodyPr/>
                    <a:lstStyle/>
                    <a:p>
                      <a:pPr marL="0" marR="0" lvl="0" indent="0" algn="ctr" rtl="0">
                        <a:spcBef>
                          <a:spcPts val="0"/>
                        </a:spcBef>
                        <a:spcAft>
                          <a:spcPts val="0"/>
                        </a:spcAft>
                        <a:buNone/>
                      </a:pPr>
                      <a:r>
                        <a:rPr lang="en" sz="1200" b="1" i="0" u="none" strike="noStrike" cap="none">
                          <a:solidFill>
                            <a:srgbClr val="FFFFFF"/>
                          </a:solidFill>
                          <a:latin typeface="Calibri"/>
                          <a:ea typeface="Calibri"/>
                          <a:cs typeface="Calibri"/>
                          <a:sym typeface="Calibri"/>
                        </a:rPr>
                        <a:t>VISIT 4</a:t>
                      </a:r>
                      <a:endParaRPr sz="1100"/>
                    </a:p>
                  </a:txBody>
                  <a:tcPr marL="4775" marR="4775" marT="4775"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5B9BD5"/>
                    </a:solidFill>
                  </a:tcPr>
                </a:tc>
                <a:tc>
                  <a:txBody>
                    <a:bodyPr/>
                    <a:lstStyle/>
                    <a:p>
                      <a:pPr marL="0" marR="0" lvl="0" indent="0" algn="ctr" rtl="0">
                        <a:spcBef>
                          <a:spcPts val="0"/>
                        </a:spcBef>
                        <a:spcAft>
                          <a:spcPts val="0"/>
                        </a:spcAft>
                        <a:buNone/>
                      </a:pPr>
                      <a:r>
                        <a:rPr lang="en" sz="1200" b="1" i="0" u="none" strike="noStrike" cap="none">
                          <a:solidFill>
                            <a:srgbClr val="FFFFFF"/>
                          </a:solidFill>
                          <a:latin typeface="Calibri"/>
                          <a:ea typeface="Calibri"/>
                          <a:cs typeface="Calibri"/>
                          <a:sym typeface="Calibri"/>
                        </a:rPr>
                        <a:t>VISIT 5</a:t>
                      </a:r>
                      <a:endParaRPr sz="1100"/>
                    </a:p>
                  </a:txBody>
                  <a:tcPr marL="4775" marR="4775" marT="4775"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5B9BD5"/>
                    </a:solidFill>
                  </a:tcPr>
                </a:tc>
                <a:tc>
                  <a:txBody>
                    <a:bodyPr/>
                    <a:lstStyle/>
                    <a:p>
                      <a:pPr marL="0" marR="0" lvl="0" indent="0" algn="ctr" rtl="0">
                        <a:spcBef>
                          <a:spcPts val="0"/>
                        </a:spcBef>
                        <a:spcAft>
                          <a:spcPts val="0"/>
                        </a:spcAft>
                        <a:buNone/>
                      </a:pPr>
                      <a:r>
                        <a:rPr lang="en" sz="1200" b="1" i="0" u="none" strike="noStrike" cap="none">
                          <a:solidFill>
                            <a:srgbClr val="FFFFFF"/>
                          </a:solidFill>
                          <a:latin typeface="Calibri"/>
                          <a:ea typeface="Calibri"/>
                          <a:cs typeface="Calibri"/>
                          <a:sym typeface="Calibri"/>
                        </a:rPr>
                        <a:t>VISIT 6</a:t>
                      </a:r>
                      <a:endParaRPr sz="1100"/>
                    </a:p>
                  </a:txBody>
                  <a:tcPr marL="4775" marR="4775" marT="4775"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5B9BD5"/>
                    </a:solidFill>
                  </a:tcPr>
                </a:tc>
              </a:tr>
              <a:tr h="192950">
                <a:tc>
                  <a:txBody>
                    <a:bodyPr/>
                    <a:lstStyle/>
                    <a:p>
                      <a:pPr marL="0" marR="0" lvl="0" indent="0" algn="l" rtl="0">
                        <a:spcBef>
                          <a:spcPts val="0"/>
                        </a:spcBef>
                        <a:spcAft>
                          <a:spcPts val="0"/>
                        </a:spcAft>
                        <a:buNone/>
                      </a:pPr>
                      <a:r>
                        <a:rPr lang="en" sz="1200" b="0" i="0" u="none" strike="noStrike" cap="none">
                          <a:solidFill>
                            <a:srgbClr val="4472C4"/>
                          </a:solidFill>
                          <a:latin typeface="Calibri"/>
                          <a:ea typeface="Calibri"/>
                          <a:cs typeface="Calibri"/>
                          <a:sym typeface="Calibri"/>
                        </a:rPr>
                        <a:t>Total patients</a:t>
                      </a:r>
                      <a:endParaRPr sz="1100"/>
                    </a:p>
                  </a:txBody>
                  <a:tcPr marL="4775" marR="4775" marT="4775"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 sz="1200" b="0" i="0" u="none" strike="noStrike" cap="none">
                          <a:solidFill>
                            <a:srgbClr val="4472C4"/>
                          </a:solidFill>
                          <a:latin typeface="Calibri"/>
                          <a:ea typeface="Calibri"/>
                          <a:cs typeface="Calibri"/>
                          <a:sym typeface="Calibri"/>
                        </a:rPr>
                        <a:t>1831</a:t>
                      </a:r>
                      <a:endParaRPr sz="1100"/>
                    </a:p>
                  </a:txBody>
                  <a:tcPr marL="4775" marR="4775" marT="4775"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 sz="1200" b="0" i="0" u="none" strike="noStrike" cap="none">
                          <a:solidFill>
                            <a:srgbClr val="4472C4"/>
                          </a:solidFill>
                          <a:latin typeface="Calibri"/>
                          <a:ea typeface="Calibri"/>
                          <a:cs typeface="Calibri"/>
                          <a:sym typeface="Calibri"/>
                        </a:rPr>
                        <a:t>1831</a:t>
                      </a:r>
                      <a:endParaRPr sz="1100"/>
                    </a:p>
                  </a:txBody>
                  <a:tcPr marL="4775" marR="4775" marT="4775"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 sz="1200" b="0" i="0" u="none" strike="noStrike" cap="none">
                          <a:solidFill>
                            <a:srgbClr val="4472C4"/>
                          </a:solidFill>
                          <a:latin typeface="Calibri"/>
                          <a:ea typeface="Calibri"/>
                          <a:cs typeface="Calibri"/>
                          <a:sym typeface="Calibri"/>
                        </a:rPr>
                        <a:t>1831</a:t>
                      </a:r>
                      <a:endParaRPr sz="1100"/>
                    </a:p>
                  </a:txBody>
                  <a:tcPr marL="4775" marR="4775" marT="4775"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r>
              <a:tr h="182300">
                <a:tc>
                  <a:txBody>
                    <a:bodyPr/>
                    <a:lstStyle/>
                    <a:p>
                      <a:pPr marL="0" marR="0" lvl="0" indent="0" algn="l" rtl="0">
                        <a:spcBef>
                          <a:spcPts val="0"/>
                        </a:spcBef>
                        <a:spcAft>
                          <a:spcPts val="0"/>
                        </a:spcAft>
                        <a:buNone/>
                      </a:pPr>
                      <a:endParaRPr sz="1200" b="0" i="0" u="none" strike="noStrike" cap="none">
                        <a:solidFill>
                          <a:srgbClr val="4472C4"/>
                        </a:solidFill>
                        <a:latin typeface="Calibri"/>
                        <a:ea typeface="Calibri"/>
                        <a:cs typeface="Calibri"/>
                        <a:sym typeface="Calibri"/>
                      </a:endParaRPr>
                    </a:p>
                  </a:txBody>
                  <a:tcPr marL="4775" marR="4775" marT="4775"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endParaRPr sz="1200" b="0" i="0" u="none" strike="noStrike" cap="none">
                        <a:solidFill>
                          <a:srgbClr val="000000"/>
                        </a:solidFill>
                        <a:latin typeface="Calibri"/>
                        <a:ea typeface="Calibri"/>
                        <a:cs typeface="Calibri"/>
                        <a:sym typeface="Calibri"/>
                      </a:endParaRPr>
                    </a:p>
                  </a:txBody>
                  <a:tcPr marL="4775" marR="4775" marT="4775"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endParaRPr sz="1200" b="0" i="0" u="none" strike="noStrike" cap="none">
                        <a:solidFill>
                          <a:srgbClr val="000000"/>
                        </a:solidFill>
                        <a:latin typeface="Calibri"/>
                        <a:ea typeface="Calibri"/>
                        <a:cs typeface="Calibri"/>
                        <a:sym typeface="Calibri"/>
                      </a:endParaRPr>
                    </a:p>
                  </a:txBody>
                  <a:tcPr marL="4775" marR="4775" marT="4775"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endParaRPr sz="1200" b="0" i="0" u="none" strike="noStrike" cap="none">
                        <a:solidFill>
                          <a:srgbClr val="000000"/>
                        </a:solidFill>
                        <a:latin typeface="Calibri"/>
                        <a:ea typeface="Calibri"/>
                        <a:cs typeface="Calibri"/>
                        <a:sym typeface="Calibri"/>
                      </a:endParaRPr>
                    </a:p>
                  </a:txBody>
                  <a:tcPr marL="4775" marR="4775" marT="4775"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r>
              <a:tr h="192950">
                <a:tc>
                  <a:txBody>
                    <a:bodyPr/>
                    <a:lstStyle/>
                    <a:p>
                      <a:pPr marL="0" marR="0" lvl="0" indent="0" algn="l" rtl="0">
                        <a:spcBef>
                          <a:spcPts val="0"/>
                        </a:spcBef>
                        <a:spcAft>
                          <a:spcPts val="0"/>
                        </a:spcAft>
                        <a:buNone/>
                      </a:pPr>
                      <a:r>
                        <a:rPr lang="en" sz="1200" b="0" i="0" u="none" strike="noStrike" cap="none">
                          <a:solidFill>
                            <a:srgbClr val="4472C4"/>
                          </a:solidFill>
                          <a:latin typeface="Calibri"/>
                          <a:ea typeface="Calibri"/>
                          <a:cs typeface="Calibri"/>
                          <a:sym typeface="Calibri"/>
                        </a:rPr>
                        <a:t>PASI &gt;=75%</a:t>
                      </a:r>
                      <a:endParaRPr sz="1100"/>
                    </a:p>
                  </a:txBody>
                  <a:tcPr marL="4775" marR="4775" marT="477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 sz="1200" b="0" i="0" u="none" strike="noStrike" cap="none">
                          <a:solidFill>
                            <a:srgbClr val="4472C4"/>
                          </a:solidFill>
                          <a:latin typeface="Calibri"/>
                          <a:ea typeface="Calibri"/>
                          <a:cs typeface="Calibri"/>
                          <a:sym typeface="Calibri"/>
                        </a:rPr>
                        <a:t>3</a:t>
                      </a:r>
                      <a:endParaRPr sz="1100"/>
                    </a:p>
                  </a:txBody>
                  <a:tcPr marL="4775" marR="4775" marT="4775"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 sz="1200" b="0" i="0" u="none" strike="noStrike" cap="none">
                          <a:solidFill>
                            <a:srgbClr val="4472C4"/>
                          </a:solidFill>
                          <a:latin typeface="Calibri"/>
                          <a:ea typeface="Calibri"/>
                          <a:cs typeface="Calibri"/>
                          <a:sym typeface="Calibri"/>
                        </a:rPr>
                        <a:t>328</a:t>
                      </a:r>
                      <a:endParaRPr sz="1100"/>
                    </a:p>
                  </a:txBody>
                  <a:tcPr marL="4775" marR="4775" marT="4775"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 sz="1200" b="0" i="0" u="none" strike="noStrike" cap="none">
                          <a:solidFill>
                            <a:srgbClr val="4472C4"/>
                          </a:solidFill>
                          <a:latin typeface="Calibri"/>
                          <a:ea typeface="Calibri"/>
                          <a:cs typeface="Calibri"/>
                          <a:sym typeface="Calibri"/>
                        </a:rPr>
                        <a:t>1169</a:t>
                      </a:r>
                      <a:endParaRPr sz="1100"/>
                    </a:p>
                  </a:txBody>
                  <a:tcPr marL="4775" marR="4775" marT="4775"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r>
              <a:tr h="182300">
                <a:tc>
                  <a:txBody>
                    <a:bodyPr/>
                    <a:lstStyle/>
                    <a:p>
                      <a:pPr marL="0" marR="0" lvl="0" indent="0" algn="l" rtl="0">
                        <a:spcBef>
                          <a:spcPts val="0"/>
                        </a:spcBef>
                        <a:spcAft>
                          <a:spcPts val="0"/>
                        </a:spcAft>
                        <a:buNone/>
                      </a:pPr>
                      <a:endParaRPr sz="1200" b="0" i="0" u="none" strike="noStrike" cap="none">
                        <a:solidFill>
                          <a:srgbClr val="000000"/>
                        </a:solidFill>
                        <a:latin typeface="Calibri"/>
                        <a:ea typeface="Calibri"/>
                        <a:cs typeface="Calibri"/>
                        <a:sym typeface="Calibri"/>
                      </a:endParaRPr>
                    </a:p>
                  </a:txBody>
                  <a:tcPr marL="4775" marR="4775" marT="4775"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endParaRPr sz="1200" b="0" i="0" u="none" strike="noStrike" cap="none">
                        <a:solidFill>
                          <a:srgbClr val="000000"/>
                        </a:solidFill>
                        <a:latin typeface="Calibri"/>
                        <a:ea typeface="Calibri"/>
                        <a:cs typeface="Calibri"/>
                        <a:sym typeface="Calibri"/>
                      </a:endParaRPr>
                    </a:p>
                  </a:txBody>
                  <a:tcPr marL="4775" marR="4775" marT="4775"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endParaRPr sz="1200" b="0" i="0" u="none" strike="noStrike" cap="none">
                        <a:solidFill>
                          <a:srgbClr val="000000"/>
                        </a:solidFill>
                        <a:latin typeface="Calibri"/>
                        <a:ea typeface="Calibri"/>
                        <a:cs typeface="Calibri"/>
                        <a:sym typeface="Calibri"/>
                      </a:endParaRPr>
                    </a:p>
                  </a:txBody>
                  <a:tcPr marL="4775" marR="4775" marT="4775"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endParaRPr sz="1200" b="0" i="0" u="none" strike="noStrike" cap="none">
                        <a:solidFill>
                          <a:srgbClr val="000000"/>
                        </a:solidFill>
                        <a:latin typeface="Calibri"/>
                        <a:ea typeface="Calibri"/>
                        <a:cs typeface="Calibri"/>
                        <a:sym typeface="Calibri"/>
                      </a:endParaRPr>
                    </a:p>
                  </a:txBody>
                  <a:tcPr marL="4775" marR="4775" marT="4775"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r>
              <a:tr h="192950">
                <a:tc>
                  <a:txBody>
                    <a:bodyPr/>
                    <a:lstStyle/>
                    <a:p>
                      <a:pPr marL="0" marR="0" lvl="0" indent="0" algn="l" rtl="0">
                        <a:spcBef>
                          <a:spcPts val="0"/>
                        </a:spcBef>
                        <a:spcAft>
                          <a:spcPts val="0"/>
                        </a:spcAft>
                        <a:buNone/>
                      </a:pPr>
                      <a:r>
                        <a:rPr lang="en" sz="1200" b="0" i="0" u="none" strike="noStrike" cap="none">
                          <a:solidFill>
                            <a:srgbClr val="4472C4"/>
                          </a:solidFill>
                          <a:latin typeface="Calibri"/>
                          <a:ea typeface="Calibri"/>
                          <a:cs typeface="Calibri"/>
                          <a:sym typeface="Calibri"/>
                        </a:rPr>
                        <a:t>Percentage achieving PASI &gt;=75%</a:t>
                      </a:r>
                      <a:endParaRPr sz="1100"/>
                    </a:p>
                  </a:txBody>
                  <a:tcPr marL="4775" marR="4775" marT="4775"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 sz="1200" b="0" i="0" u="none" strike="noStrike" cap="none">
                          <a:solidFill>
                            <a:srgbClr val="4472C4"/>
                          </a:solidFill>
                          <a:latin typeface="Calibri"/>
                          <a:ea typeface="Calibri"/>
                          <a:cs typeface="Calibri"/>
                          <a:sym typeface="Calibri"/>
                        </a:rPr>
                        <a:t>0%</a:t>
                      </a:r>
                      <a:endParaRPr sz="1100"/>
                    </a:p>
                  </a:txBody>
                  <a:tcPr marL="4775" marR="4775" marT="4775"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 sz="1200" b="0" i="0" u="none" strike="noStrike" cap="none">
                          <a:solidFill>
                            <a:srgbClr val="4472C4"/>
                          </a:solidFill>
                          <a:latin typeface="Calibri"/>
                          <a:ea typeface="Calibri"/>
                          <a:cs typeface="Calibri"/>
                          <a:sym typeface="Calibri"/>
                        </a:rPr>
                        <a:t>18%</a:t>
                      </a:r>
                      <a:endParaRPr sz="1100"/>
                    </a:p>
                  </a:txBody>
                  <a:tcPr marL="4775" marR="4775" marT="4775"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 sz="1200" b="0" i="0" u="none" strike="noStrike" cap="none">
                          <a:solidFill>
                            <a:srgbClr val="4472C4"/>
                          </a:solidFill>
                          <a:latin typeface="Calibri"/>
                          <a:ea typeface="Calibri"/>
                          <a:cs typeface="Calibri"/>
                          <a:sym typeface="Calibri"/>
                        </a:rPr>
                        <a:t>64%</a:t>
                      </a:r>
                      <a:endParaRPr sz="1100"/>
                    </a:p>
                  </a:txBody>
                  <a:tcPr marL="4775" marR="4775" marT="4775"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r>
            </a:tbl>
          </a:graphicData>
        </a:graphic>
      </p:graphicFrame>
      <p:sp>
        <p:nvSpPr>
          <p:cNvPr id="239" name="Google Shape;239;p36"/>
          <p:cNvSpPr txBox="1"/>
          <p:nvPr/>
        </p:nvSpPr>
        <p:spPr>
          <a:xfrm>
            <a:off x="4740127" y="2663456"/>
            <a:ext cx="4004700" cy="1793100"/>
          </a:xfrm>
          <a:prstGeom prst="rect">
            <a:avLst/>
          </a:prstGeom>
          <a:noFill/>
          <a:ln>
            <a:noFill/>
          </a:ln>
        </p:spPr>
        <p:txBody>
          <a:bodyPr spcFirstLastPara="1" wrap="square" lIns="68575" tIns="34275" rIns="68575" bIns="34275" anchor="t" anchorCtr="0">
            <a:spAutoFit/>
          </a:bodyPr>
          <a:lstStyle/>
          <a:p>
            <a:pPr marL="215900" marR="0" lvl="0" indent="-215900" algn="l" rtl="0">
              <a:spcBef>
                <a:spcPts val="0"/>
              </a:spcBef>
              <a:spcAft>
                <a:spcPts val="0"/>
              </a:spcAft>
              <a:buClr>
                <a:schemeClr val="dk1"/>
              </a:buClr>
              <a:buSzPts val="1400"/>
              <a:buFont typeface="Arial"/>
              <a:buChar char="•"/>
            </a:pPr>
            <a:r>
              <a:rPr lang="en" sz="1400">
                <a:solidFill>
                  <a:schemeClr val="dk1"/>
                </a:solidFill>
                <a:latin typeface="Calibri"/>
                <a:ea typeface="Calibri"/>
                <a:cs typeface="Calibri"/>
                <a:sym typeface="Calibri"/>
              </a:rPr>
              <a:t>Test drug 210 mg shows marked improvement of PASI scores from Visit 3 and by Visit 6 , it proves to be the best available treatment, over Test drug 140 mg and Active control.</a:t>
            </a:r>
            <a:endParaRPr sz="1100"/>
          </a:p>
          <a:p>
            <a:pPr marL="215900" marR="0" lvl="0" indent="-127000" algn="l" rtl="0">
              <a:spcBef>
                <a:spcPts val="0"/>
              </a:spcBef>
              <a:spcAft>
                <a:spcPts val="0"/>
              </a:spcAft>
              <a:buClr>
                <a:schemeClr val="dk1"/>
              </a:buClr>
              <a:buSzPts val="1400"/>
              <a:buFont typeface="Arial"/>
              <a:buNone/>
            </a:pPr>
            <a:endParaRPr sz="1400">
              <a:solidFill>
                <a:schemeClr val="dk1"/>
              </a:solidFill>
              <a:latin typeface="Calibri"/>
              <a:ea typeface="Calibri"/>
              <a:cs typeface="Calibri"/>
              <a:sym typeface="Calibri"/>
            </a:endParaRPr>
          </a:p>
          <a:p>
            <a:pPr marL="215900" marR="0" lvl="0" indent="-215900" algn="l" rtl="0">
              <a:spcBef>
                <a:spcPts val="0"/>
              </a:spcBef>
              <a:spcAft>
                <a:spcPts val="0"/>
              </a:spcAft>
              <a:buClr>
                <a:schemeClr val="dk1"/>
              </a:buClr>
              <a:buSzPts val="1400"/>
              <a:buFont typeface="Arial"/>
              <a:buChar char="•"/>
            </a:pPr>
            <a:r>
              <a:rPr lang="en" sz="1400">
                <a:solidFill>
                  <a:schemeClr val="dk1"/>
                </a:solidFill>
                <a:latin typeface="Calibri"/>
                <a:ea typeface="Calibri"/>
                <a:cs typeface="Calibri"/>
                <a:sym typeface="Calibri"/>
              </a:rPr>
              <a:t>Whether Test drug 140 mg is superior in comparison with Active Control is not very clear, treatment effects appear quite close. </a:t>
            </a:r>
            <a:endParaRPr sz="1100"/>
          </a:p>
        </p:txBody>
      </p:sp>
      <p:pic>
        <p:nvPicPr>
          <p:cNvPr id="240" name="Google Shape;240;p36"/>
          <p:cNvPicPr preferRelativeResize="0"/>
          <p:nvPr/>
        </p:nvPicPr>
        <p:blipFill rotWithShape="1">
          <a:blip r:embed="rId3">
            <a:alphaModFix/>
          </a:blip>
          <a:srcRect/>
          <a:stretch/>
        </p:blipFill>
        <p:spPr>
          <a:xfrm>
            <a:off x="926984" y="1218350"/>
            <a:ext cx="3476889" cy="331755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p37"/>
          <p:cNvSpPr txBox="1">
            <a:spLocks noGrp="1"/>
          </p:cNvSpPr>
          <p:nvPr>
            <p:ph type="title"/>
          </p:nvPr>
        </p:nvSpPr>
        <p:spPr>
          <a:xfrm>
            <a:off x="628650" y="241947"/>
            <a:ext cx="7886700" cy="484800"/>
          </a:xfrm>
          <a:prstGeom prst="rect">
            <a:avLst/>
          </a:prstGeom>
          <a:solidFill>
            <a:schemeClr val="accent5"/>
          </a:solid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lt1"/>
              </a:buClr>
              <a:buSzPts val="2700"/>
              <a:buFont typeface="Calibri"/>
              <a:buNone/>
            </a:pPr>
            <a:r>
              <a:rPr lang="en" sz="2700" b="1">
                <a:solidFill>
                  <a:schemeClr val="lt1"/>
                </a:solidFill>
              </a:rPr>
              <a:t>A basic regression model</a:t>
            </a:r>
            <a:endParaRPr/>
          </a:p>
        </p:txBody>
      </p:sp>
      <p:sp>
        <p:nvSpPr>
          <p:cNvPr id="246" name="Google Shape;246;p37"/>
          <p:cNvSpPr txBox="1"/>
          <p:nvPr/>
        </p:nvSpPr>
        <p:spPr>
          <a:xfrm>
            <a:off x="628650" y="893135"/>
            <a:ext cx="7886700" cy="17931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400" b="1">
                <a:solidFill>
                  <a:schemeClr val="dk1"/>
                </a:solidFill>
                <a:latin typeface="Calibri"/>
                <a:ea typeface="Calibri"/>
                <a:cs typeface="Calibri"/>
                <a:sym typeface="Calibri"/>
              </a:rPr>
              <a:t>Objective:</a:t>
            </a:r>
            <a:r>
              <a:rPr lang="en" sz="1400">
                <a:solidFill>
                  <a:schemeClr val="dk1"/>
                </a:solidFill>
                <a:latin typeface="Calibri"/>
                <a:ea typeface="Calibri"/>
                <a:cs typeface="Calibri"/>
                <a:sym typeface="Calibri"/>
              </a:rPr>
              <a:t> </a:t>
            </a:r>
            <a:endParaRPr sz="1100"/>
          </a:p>
          <a:p>
            <a:pPr marL="0" marR="0" lvl="0" indent="0" algn="l" rtl="0">
              <a:spcBef>
                <a:spcPts val="0"/>
              </a:spcBef>
              <a:spcAft>
                <a:spcPts val="0"/>
              </a:spcAft>
              <a:buNone/>
            </a:pPr>
            <a:r>
              <a:rPr lang="en" sz="1400">
                <a:solidFill>
                  <a:schemeClr val="dk1"/>
                </a:solidFill>
                <a:latin typeface="Calibri"/>
                <a:ea typeface="Calibri"/>
                <a:cs typeface="Calibri"/>
                <a:sym typeface="Calibri"/>
              </a:rPr>
              <a:t>To identify whether “PCHG” i.e. percent change in PASI score (continuous variable) can be explained by categorical variables “SEX”,”AGE GROUP”,”WEIGHT”, “VISIT.No.” or “TREATMENT” type.</a:t>
            </a:r>
            <a:endParaRPr sz="1100"/>
          </a:p>
          <a:p>
            <a:pPr marL="0" marR="0" lvl="0" indent="0" algn="l" rtl="0">
              <a:spcBef>
                <a:spcPts val="0"/>
              </a:spcBef>
              <a:spcAft>
                <a:spcPts val="0"/>
              </a:spcAft>
              <a:buNone/>
            </a:pPr>
            <a:endParaRPr sz="1400">
              <a:solidFill>
                <a:schemeClr val="dk1"/>
              </a:solidFill>
              <a:latin typeface="Calibri"/>
              <a:ea typeface="Calibri"/>
              <a:cs typeface="Calibri"/>
              <a:sym typeface="Calibri"/>
            </a:endParaRPr>
          </a:p>
          <a:p>
            <a:pPr marL="0" marR="0" lvl="0" indent="0" algn="l" rtl="0">
              <a:spcBef>
                <a:spcPts val="0"/>
              </a:spcBef>
              <a:spcAft>
                <a:spcPts val="0"/>
              </a:spcAft>
              <a:buNone/>
            </a:pPr>
            <a:r>
              <a:rPr lang="en" sz="1400" b="1">
                <a:solidFill>
                  <a:schemeClr val="dk1"/>
                </a:solidFill>
                <a:latin typeface="Calibri"/>
                <a:ea typeface="Calibri"/>
                <a:cs typeface="Calibri"/>
                <a:sym typeface="Calibri"/>
              </a:rPr>
              <a:t>Linear Model </a:t>
            </a:r>
            <a:r>
              <a:rPr lang="en" sz="1400">
                <a:solidFill>
                  <a:schemeClr val="dk1"/>
                </a:solidFill>
                <a:latin typeface="Calibri"/>
                <a:ea typeface="Calibri"/>
                <a:cs typeface="Calibri"/>
                <a:sym typeface="Calibri"/>
              </a:rPr>
              <a:t>: PCHG ~ TREATMENT + SEX + AGE +VISIT</a:t>
            </a:r>
            <a:endParaRPr sz="1100"/>
          </a:p>
          <a:p>
            <a:pPr marL="0" marR="0" lvl="0" indent="0" algn="l" rtl="0">
              <a:spcBef>
                <a:spcPts val="0"/>
              </a:spcBef>
              <a:spcAft>
                <a:spcPts val="0"/>
              </a:spcAft>
              <a:buNone/>
            </a:pPr>
            <a:r>
              <a:rPr lang="en" sz="1400">
                <a:solidFill>
                  <a:srgbClr val="000000"/>
                </a:solidFill>
                <a:latin typeface="Consolas"/>
                <a:ea typeface="Consolas"/>
                <a:cs typeface="Consolas"/>
                <a:sym typeface="Consolas"/>
              </a:rPr>
              <a:t>	</a:t>
            </a:r>
            <a:endParaRPr sz="1100"/>
          </a:p>
          <a:p>
            <a:pPr marL="0" marR="0" lvl="0" indent="0" algn="l" rtl="0">
              <a:spcBef>
                <a:spcPts val="0"/>
              </a:spcBef>
              <a:spcAft>
                <a:spcPts val="0"/>
              </a:spcAft>
              <a:buNone/>
            </a:pPr>
            <a:endParaRPr sz="1400">
              <a:solidFill>
                <a:srgbClr val="000000"/>
              </a:solidFill>
              <a:latin typeface="Consolas"/>
              <a:ea typeface="Consolas"/>
              <a:cs typeface="Consolas"/>
              <a:sym typeface="Consolas"/>
            </a:endParaRPr>
          </a:p>
          <a:p>
            <a:pPr marL="0" marR="0" lvl="0" indent="0" algn="l" rtl="0">
              <a:spcBef>
                <a:spcPts val="0"/>
              </a:spcBef>
              <a:spcAft>
                <a:spcPts val="0"/>
              </a:spcAft>
              <a:buNone/>
            </a:pPr>
            <a:r>
              <a:rPr lang="en" sz="1400">
                <a:solidFill>
                  <a:srgbClr val="000000"/>
                </a:solidFill>
                <a:latin typeface="Consolas"/>
                <a:ea typeface="Consolas"/>
                <a:cs typeface="Consolas"/>
                <a:sym typeface="Consolas"/>
              </a:rPr>
              <a:t>   </a:t>
            </a:r>
            <a:endParaRPr sz="1400">
              <a:solidFill>
                <a:schemeClr val="dk1"/>
              </a:solidFill>
              <a:latin typeface="Calibri"/>
              <a:ea typeface="Calibri"/>
              <a:cs typeface="Calibri"/>
              <a:sym typeface="Calibri"/>
            </a:endParaRPr>
          </a:p>
        </p:txBody>
      </p:sp>
      <p:pic>
        <p:nvPicPr>
          <p:cNvPr id="247" name="Google Shape;247;p37"/>
          <p:cNvPicPr preferRelativeResize="0"/>
          <p:nvPr/>
        </p:nvPicPr>
        <p:blipFill rotWithShape="1">
          <a:blip r:embed="rId3">
            <a:alphaModFix/>
          </a:blip>
          <a:srcRect/>
          <a:stretch/>
        </p:blipFill>
        <p:spPr>
          <a:xfrm>
            <a:off x="756461" y="2073791"/>
            <a:ext cx="4721964" cy="2686937"/>
          </a:xfrm>
          <a:prstGeom prst="rect">
            <a:avLst/>
          </a:prstGeom>
          <a:noFill/>
          <a:ln>
            <a:noFill/>
          </a:ln>
        </p:spPr>
      </p:pic>
      <p:sp>
        <p:nvSpPr>
          <p:cNvPr id="248" name="Google Shape;248;p37"/>
          <p:cNvSpPr txBox="1"/>
          <p:nvPr/>
        </p:nvSpPr>
        <p:spPr>
          <a:xfrm>
            <a:off x="5757530" y="2073791"/>
            <a:ext cx="3213600" cy="1593000"/>
          </a:xfrm>
          <a:prstGeom prst="rect">
            <a:avLst/>
          </a:prstGeom>
          <a:noFill/>
          <a:ln>
            <a:noFill/>
          </a:ln>
        </p:spPr>
        <p:txBody>
          <a:bodyPr spcFirstLastPara="1" wrap="square" lIns="68575" tIns="34275" rIns="68575" bIns="34275" anchor="t" anchorCtr="0">
            <a:spAutoFit/>
          </a:bodyPr>
          <a:lstStyle/>
          <a:p>
            <a:pPr marL="215900" marR="0" lvl="0" indent="-209550" algn="l" rtl="0">
              <a:spcBef>
                <a:spcPts val="0"/>
              </a:spcBef>
              <a:spcAft>
                <a:spcPts val="0"/>
              </a:spcAft>
              <a:buClr>
                <a:schemeClr val="dk1"/>
              </a:buClr>
              <a:buSzPts val="1500"/>
              <a:buFont typeface="Arial"/>
              <a:buChar char="•"/>
            </a:pPr>
            <a:r>
              <a:rPr lang="en" sz="1500">
                <a:solidFill>
                  <a:schemeClr val="dk1"/>
                </a:solidFill>
                <a:latin typeface="Calibri"/>
                <a:ea typeface="Calibri"/>
                <a:cs typeface="Calibri"/>
                <a:sym typeface="Calibri"/>
              </a:rPr>
              <a:t>Treatment</a:t>
            </a:r>
            <a:r>
              <a:rPr lang="en" sz="1400">
                <a:solidFill>
                  <a:schemeClr val="dk1"/>
                </a:solidFill>
                <a:latin typeface="Calibri"/>
                <a:ea typeface="Calibri"/>
                <a:cs typeface="Calibri"/>
                <a:sym typeface="Calibri"/>
              </a:rPr>
              <a:t> type and Visit. No.are the statistically significant drivers of Percentage change in PASI scores.</a:t>
            </a:r>
            <a:endParaRPr sz="1100"/>
          </a:p>
          <a:p>
            <a:pPr marL="0" marR="0" lvl="0" indent="0" algn="l" rtl="0">
              <a:spcBef>
                <a:spcPts val="0"/>
              </a:spcBef>
              <a:spcAft>
                <a:spcPts val="0"/>
              </a:spcAft>
              <a:buNone/>
            </a:pPr>
            <a:endParaRPr sz="1400">
              <a:solidFill>
                <a:schemeClr val="dk1"/>
              </a:solidFill>
              <a:latin typeface="Calibri"/>
              <a:ea typeface="Calibri"/>
              <a:cs typeface="Calibri"/>
              <a:sym typeface="Calibri"/>
            </a:endParaRPr>
          </a:p>
          <a:p>
            <a:pPr marL="215900" marR="0" lvl="0" indent="-215900" algn="l" rtl="0">
              <a:spcBef>
                <a:spcPts val="0"/>
              </a:spcBef>
              <a:spcAft>
                <a:spcPts val="0"/>
              </a:spcAft>
              <a:buClr>
                <a:schemeClr val="dk1"/>
              </a:buClr>
              <a:buSzPts val="1400"/>
              <a:buFont typeface="Arial"/>
              <a:buChar char="•"/>
            </a:pPr>
            <a:r>
              <a:rPr lang="en" sz="1400">
                <a:solidFill>
                  <a:schemeClr val="dk1"/>
                </a:solidFill>
                <a:latin typeface="Calibri"/>
                <a:ea typeface="Calibri"/>
                <a:cs typeface="Calibri"/>
                <a:sym typeface="Calibri"/>
              </a:rPr>
              <a:t>Age, Sex or Weight have no impact on treatment efficacy.</a:t>
            </a:r>
            <a:endParaRPr sz="1100"/>
          </a:p>
          <a:p>
            <a:pPr marL="215900" marR="0" lvl="0" indent="-127000" algn="l" rtl="0">
              <a:spcBef>
                <a:spcPts val="0"/>
              </a:spcBef>
              <a:spcAft>
                <a:spcPts val="0"/>
              </a:spcAft>
              <a:buClr>
                <a:schemeClr val="dk1"/>
              </a:buClr>
              <a:buSzPts val="1400"/>
              <a:buFont typeface="Arial"/>
              <a:buNone/>
            </a:pPr>
            <a:endParaRPr sz="1400">
              <a:solidFill>
                <a:schemeClr val="dk1"/>
              </a:solidFill>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pic>
        <p:nvPicPr>
          <p:cNvPr id="253" name="Google Shape;253;p38"/>
          <p:cNvPicPr preferRelativeResize="0"/>
          <p:nvPr/>
        </p:nvPicPr>
        <p:blipFill>
          <a:blip r:embed="rId3">
            <a:alphaModFix/>
          </a:blip>
          <a:stretch>
            <a:fillRect/>
          </a:stretch>
        </p:blipFill>
        <p:spPr>
          <a:xfrm>
            <a:off x="1677525" y="726750"/>
            <a:ext cx="4766268" cy="4416750"/>
          </a:xfrm>
          <a:prstGeom prst="rect">
            <a:avLst/>
          </a:prstGeom>
          <a:noFill/>
          <a:ln>
            <a:noFill/>
          </a:ln>
        </p:spPr>
      </p:pic>
      <p:sp>
        <p:nvSpPr>
          <p:cNvPr id="254" name="Google Shape;254;p38"/>
          <p:cNvSpPr txBox="1">
            <a:spLocks noGrp="1"/>
          </p:cNvSpPr>
          <p:nvPr>
            <p:ph type="title"/>
          </p:nvPr>
        </p:nvSpPr>
        <p:spPr>
          <a:xfrm>
            <a:off x="628650" y="241947"/>
            <a:ext cx="7886700" cy="484800"/>
          </a:xfrm>
          <a:prstGeom prst="rect">
            <a:avLst/>
          </a:prstGeom>
          <a:solidFill>
            <a:schemeClr val="accent5"/>
          </a:solid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lt1"/>
              </a:buClr>
              <a:buSzPct val="100000"/>
              <a:buFont typeface="Calibri"/>
              <a:buNone/>
            </a:pPr>
            <a:r>
              <a:rPr lang="en" sz="2700" b="1">
                <a:solidFill>
                  <a:schemeClr val="lt1"/>
                </a:solidFill>
              </a:rPr>
              <a:t>PASI 75 Proportion by Treatment</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p39"/>
          <p:cNvSpPr txBox="1">
            <a:spLocks noGrp="1"/>
          </p:cNvSpPr>
          <p:nvPr>
            <p:ph type="title"/>
          </p:nvPr>
        </p:nvSpPr>
        <p:spPr>
          <a:xfrm>
            <a:off x="628650" y="90697"/>
            <a:ext cx="7886700" cy="484800"/>
          </a:xfrm>
          <a:prstGeom prst="rect">
            <a:avLst/>
          </a:prstGeom>
          <a:solidFill>
            <a:schemeClr val="accent5"/>
          </a:solidFill>
          <a:ln>
            <a:noFill/>
          </a:ln>
        </p:spPr>
        <p:txBody>
          <a:bodyPr spcFirstLastPara="1" wrap="square" lIns="68575" tIns="34275" rIns="68575" bIns="34275" anchor="ctr" anchorCtr="0">
            <a:normAutofit fontScale="90000"/>
          </a:bodyPr>
          <a:lstStyle/>
          <a:p>
            <a:pPr marL="0" lvl="0" indent="0" algn="l" rtl="0">
              <a:lnSpc>
                <a:spcPct val="90000"/>
              </a:lnSpc>
              <a:spcBef>
                <a:spcPts val="0"/>
              </a:spcBef>
              <a:spcAft>
                <a:spcPts val="0"/>
              </a:spcAft>
              <a:buClr>
                <a:schemeClr val="lt1"/>
              </a:buClr>
              <a:buSzPct val="100000"/>
              <a:buFont typeface="Calibri"/>
              <a:buNone/>
            </a:pPr>
            <a:r>
              <a:rPr lang="en" sz="2700" b="1">
                <a:solidFill>
                  <a:schemeClr val="lt1"/>
                </a:solidFill>
              </a:rPr>
              <a:t>PASI 75 Proportion by Sex for Placebo and Active Control</a:t>
            </a:r>
            <a:endParaRPr/>
          </a:p>
        </p:txBody>
      </p:sp>
      <p:pic>
        <p:nvPicPr>
          <p:cNvPr id="260" name="Google Shape;260;p39"/>
          <p:cNvPicPr preferRelativeResize="0"/>
          <p:nvPr/>
        </p:nvPicPr>
        <p:blipFill>
          <a:blip r:embed="rId3">
            <a:alphaModFix/>
          </a:blip>
          <a:stretch>
            <a:fillRect/>
          </a:stretch>
        </p:blipFill>
        <p:spPr>
          <a:xfrm>
            <a:off x="372750" y="838072"/>
            <a:ext cx="4076700" cy="3971925"/>
          </a:xfrm>
          <a:prstGeom prst="rect">
            <a:avLst/>
          </a:prstGeom>
          <a:noFill/>
          <a:ln>
            <a:noFill/>
          </a:ln>
        </p:spPr>
      </p:pic>
      <p:pic>
        <p:nvPicPr>
          <p:cNvPr id="261" name="Google Shape;261;p39"/>
          <p:cNvPicPr preferRelativeResize="0"/>
          <p:nvPr/>
        </p:nvPicPr>
        <p:blipFill>
          <a:blip r:embed="rId4">
            <a:alphaModFix/>
          </a:blip>
          <a:stretch>
            <a:fillRect/>
          </a:stretch>
        </p:blipFill>
        <p:spPr>
          <a:xfrm>
            <a:off x="4835975" y="838072"/>
            <a:ext cx="4076700" cy="39719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6" name="Google Shape;266;p40"/>
          <p:cNvSpPr txBox="1">
            <a:spLocks noGrp="1"/>
          </p:cNvSpPr>
          <p:nvPr>
            <p:ph type="title"/>
          </p:nvPr>
        </p:nvSpPr>
        <p:spPr>
          <a:xfrm>
            <a:off x="628650" y="90697"/>
            <a:ext cx="7886700" cy="484800"/>
          </a:xfrm>
          <a:prstGeom prst="rect">
            <a:avLst/>
          </a:prstGeom>
          <a:solidFill>
            <a:schemeClr val="accent5"/>
          </a:solidFill>
          <a:ln>
            <a:noFill/>
          </a:ln>
        </p:spPr>
        <p:txBody>
          <a:bodyPr spcFirstLastPara="1" wrap="square" lIns="68575" tIns="34275" rIns="68575" bIns="34275" anchor="ctr" anchorCtr="0">
            <a:normAutofit fontScale="90000"/>
          </a:bodyPr>
          <a:lstStyle/>
          <a:p>
            <a:pPr marL="0" lvl="0" indent="0" algn="l" rtl="0">
              <a:lnSpc>
                <a:spcPct val="90000"/>
              </a:lnSpc>
              <a:spcBef>
                <a:spcPts val="0"/>
              </a:spcBef>
              <a:spcAft>
                <a:spcPts val="0"/>
              </a:spcAft>
              <a:buClr>
                <a:schemeClr val="lt1"/>
              </a:buClr>
              <a:buSzPct val="100000"/>
              <a:buFont typeface="Calibri"/>
              <a:buNone/>
            </a:pPr>
            <a:r>
              <a:rPr lang="en" sz="2700" b="1">
                <a:solidFill>
                  <a:schemeClr val="lt1"/>
                </a:solidFill>
              </a:rPr>
              <a:t>PASI 75 Proportion by Sex for 140mg and 210mg Doses</a:t>
            </a:r>
            <a:endParaRPr/>
          </a:p>
        </p:txBody>
      </p:sp>
      <p:pic>
        <p:nvPicPr>
          <p:cNvPr id="267" name="Google Shape;267;p40"/>
          <p:cNvPicPr preferRelativeResize="0"/>
          <p:nvPr/>
        </p:nvPicPr>
        <p:blipFill>
          <a:blip r:embed="rId3">
            <a:alphaModFix/>
          </a:blip>
          <a:stretch>
            <a:fillRect/>
          </a:stretch>
        </p:blipFill>
        <p:spPr>
          <a:xfrm>
            <a:off x="166150" y="851647"/>
            <a:ext cx="4076700" cy="3971925"/>
          </a:xfrm>
          <a:prstGeom prst="rect">
            <a:avLst/>
          </a:prstGeom>
          <a:noFill/>
          <a:ln>
            <a:noFill/>
          </a:ln>
        </p:spPr>
      </p:pic>
      <p:pic>
        <p:nvPicPr>
          <p:cNvPr id="268" name="Google Shape;268;p40"/>
          <p:cNvPicPr preferRelativeResize="0"/>
          <p:nvPr/>
        </p:nvPicPr>
        <p:blipFill>
          <a:blip r:embed="rId4">
            <a:alphaModFix/>
          </a:blip>
          <a:stretch>
            <a:fillRect/>
          </a:stretch>
        </p:blipFill>
        <p:spPr>
          <a:xfrm>
            <a:off x="4849050" y="851647"/>
            <a:ext cx="4076700" cy="39719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p41"/>
          <p:cNvSpPr txBox="1">
            <a:spLocks noGrp="1"/>
          </p:cNvSpPr>
          <p:nvPr>
            <p:ph type="title"/>
          </p:nvPr>
        </p:nvSpPr>
        <p:spPr>
          <a:xfrm>
            <a:off x="628650" y="90697"/>
            <a:ext cx="7886700" cy="484800"/>
          </a:xfrm>
          <a:prstGeom prst="rect">
            <a:avLst/>
          </a:prstGeom>
          <a:solidFill>
            <a:schemeClr val="accent5"/>
          </a:solidFill>
          <a:ln>
            <a:noFill/>
          </a:ln>
        </p:spPr>
        <p:txBody>
          <a:bodyPr spcFirstLastPara="1" wrap="square" lIns="68575" tIns="34275" rIns="68575" bIns="34275" anchor="ctr" anchorCtr="0">
            <a:normAutofit fontScale="90000"/>
          </a:bodyPr>
          <a:lstStyle/>
          <a:p>
            <a:pPr marL="0" lvl="0" indent="0" algn="l" rtl="0">
              <a:lnSpc>
                <a:spcPct val="90000"/>
              </a:lnSpc>
              <a:spcBef>
                <a:spcPts val="0"/>
              </a:spcBef>
              <a:spcAft>
                <a:spcPts val="0"/>
              </a:spcAft>
              <a:buClr>
                <a:schemeClr val="lt1"/>
              </a:buClr>
              <a:buSzPct val="100000"/>
              <a:buFont typeface="Calibri"/>
              <a:buNone/>
            </a:pPr>
            <a:r>
              <a:rPr lang="en" sz="2700" b="1">
                <a:solidFill>
                  <a:schemeClr val="lt1"/>
                </a:solidFill>
              </a:rPr>
              <a:t>PASI 75 Proportion by Age for Placebo and Active Control</a:t>
            </a:r>
            <a:endParaRPr/>
          </a:p>
        </p:txBody>
      </p:sp>
      <p:pic>
        <p:nvPicPr>
          <p:cNvPr id="274" name="Google Shape;274;p41"/>
          <p:cNvPicPr preferRelativeResize="0"/>
          <p:nvPr/>
        </p:nvPicPr>
        <p:blipFill>
          <a:blip r:embed="rId3">
            <a:alphaModFix/>
          </a:blip>
          <a:stretch>
            <a:fillRect/>
          </a:stretch>
        </p:blipFill>
        <p:spPr>
          <a:xfrm>
            <a:off x="207475" y="838072"/>
            <a:ext cx="4076700" cy="3971925"/>
          </a:xfrm>
          <a:prstGeom prst="rect">
            <a:avLst/>
          </a:prstGeom>
          <a:noFill/>
          <a:ln>
            <a:noFill/>
          </a:ln>
        </p:spPr>
      </p:pic>
      <p:pic>
        <p:nvPicPr>
          <p:cNvPr id="275" name="Google Shape;275;p41"/>
          <p:cNvPicPr preferRelativeResize="0"/>
          <p:nvPr/>
        </p:nvPicPr>
        <p:blipFill>
          <a:blip r:embed="rId4">
            <a:alphaModFix/>
          </a:blip>
          <a:stretch>
            <a:fillRect/>
          </a:stretch>
        </p:blipFill>
        <p:spPr>
          <a:xfrm>
            <a:off x="4572000" y="838072"/>
            <a:ext cx="4076700" cy="39719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42"/>
          <p:cNvSpPr txBox="1">
            <a:spLocks noGrp="1"/>
          </p:cNvSpPr>
          <p:nvPr>
            <p:ph type="title"/>
          </p:nvPr>
        </p:nvSpPr>
        <p:spPr>
          <a:xfrm>
            <a:off x="628650" y="90697"/>
            <a:ext cx="7886700" cy="484800"/>
          </a:xfrm>
          <a:prstGeom prst="rect">
            <a:avLst/>
          </a:prstGeom>
          <a:solidFill>
            <a:schemeClr val="accent5"/>
          </a:solidFill>
          <a:ln>
            <a:noFill/>
          </a:ln>
        </p:spPr>
        <p:txBody>
          <a:bodyPr spcFirstLastPara="1" wrap="square" lIns="68575" tIns="34275" rIns="68575" bIns="34275" anchor="ctr" anchorCtr="0">
            <a:normAutofit fontScale="90000"/>
          </a:bodyPr>
          <a:lstStyle/>
          <a:p>
            <a:pPr marL="0" lvl="0" indent="0" algn="l" rtl="0">
              <a:lnSpc>
                <a:spcPct val="90000"/>
              </a:lnSpc>
              <a:spcBef>
                <a:spcPts val="0"/>
              </a:spcBef>
              <a:spcAft>
                <a:spcPts val="0"/>
              </a:spcAft>
              <a:buClr>
                <a:schemeClr val="lt1"/>
              </a:buClr>
              <a:buSzPct val="100000"/>
              <a:buFont typeface="Calibri"/>
              <a:buNone/>
            </a:pPr>
            <a:r>
              <a:rPr lang="en" sz="2700" b="1">
                <a:solidFill>
                  <a:schemeClr val="lt1"/>
                </a:solidFill>
              </a:rPr>
              <a:t>PASI 75 Proportion by Age for 140mg and 210mg Doses</a:t>
            </a:r>
            <a:endParaRPr/>
          </a:p>
        </p:txBody>
      </p:sp>
      <p:pic>
        <p:nvPicPr>
          <p:cNvPr id="281" name="Google Shape;281;p42"/>
          <p:cNvPicPr preferRelativeResize="0"/>
          <p:nvPr/>
        </p:nvPicPr>
        <p:blipFill>
          <a:blip r:embed="rId3">
            <a:alphaModFix/>
          </a:blip>
          <a:stretch>
            <a:fillRect/>
          </a:stretch>
        </p:blipFill>
        <p:spPr>
          <a:xfrm>
            <a:off x="152400" y="727897"/>
            <a:ext cx="4076700" cy="3971925"/>
          </a:xfrm>
          <a:prstGeom prst="rect">
            <a:avLst/>
          </a:prstGeom>
          <a:noFill/>
          <a:ln>
            <a:noFill/>
          </a:ln>
        </p:spPr>
      </p:pic>
      <p:pic>
        <p:nvPicPr>
          <p:cNvPr id="282" name="Google Shape;282;p42"/>
          <p:cNvPicPr preferRelativeResize="0"/>
          <p:nvPr/>
        </p:nvPicPr>
        <p:blipFill>
          <a:blip r:embed="rId4">
            <a:alphaModFix/>
          </a:blip>
          <a:stretch>
            <a:fillRect/>
          </a:stretch>
        </p:blipFill>
        <p:spPr>
          <a:xfrm>
            <a:off x="4572000" y="727897"/>
            <a:ext cx="4076700" cy="39719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p4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Primary Analysis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26"/>
          <p:cNvSpPr txBox="1"/>
          <p:nvPr/>
        </p:nvSpPr>
        <p:spPr>
          <a:xfrm>
            <a:off x="419075" y="343025"/>
            <a:ext cx="8239200" cy="612600"/>
          </a:xfrm>
          <a:prstGeom prst="rect">
            <a:avLst/>
          </a:prstGeom>
          <a:solidFill>
            <a:srgbClr val="5B9BD5"/>
          </a:solidFill>
          <a:ln>
            <a:noFill/>
          </a:ln>
        </p:spPr>
        <p:txBody>
          <a:bodyPr spcFirstLastPara="1" wrap="square" lIns="91425" tIns="45700" rIns="91425" bIns="45700" anchor="ctr" anchorCtr="0">
            <a:normAutofit fontScale="92500"/>
          </a:bodyPr>
          <a:lstStyle/>
          <a:p>
            <a:pPr marL="0" lvl="0" indent="0" algn="l" rtl="0">
              <a:lnSpc>
                <a:spcPct val="90000"/>
              </a:lnSpc>
              <a:spcBef>
                <a:spcPts val="0"/>
              </a:spcBef>
              <a:spcAft>
                <a:spcPts val="0"/>
              </a:spcAft>
              <a:buNone/>
            </a:pPr>
            <a:r>
              <a:rPr lang="en" sz="4400" b="1">
                <a:solidFill>
                  <a:srgbClr val="FFFFFF"/>
                </a:solidFill>
                <a:latin typeface="Calibri"/>
                <a:ea typeface="Calibri"/>
                <a:cs typeface="Calibri"/>
                <a:sym typeface="Calibri"/>
              </a:rPr>
              <a:t>SAMPLE SIZE CALCULATION</a:t>
            </a:r>
            <a:endParaRPr sz="4400">
              <a:solidFill>
                <a:srgbClr val="000000"/>
              </a:solidFill>
              <a:latin typeface="Calibri"/>
              <a:ea typeface="Calibri"/>
              <a:cs typeface="Calibri"/>
              <a:sym typeface="Calibri"/>
            </a:endParaRPr>
          </a:p>
        </p:txBody>
      </p:sp>
      <p:sp>
        <p:nvSpPr>
          <p:cNvPr id="136" name="Google Shape;136;p26"/>
          <p:cNvSpPr txBox="1"/>
          <p:nvPr/>
        </p:nvSpPr>
        <p:spPr>
          <a:xfrm>
            <a:off x="485721" y="1175844"/>
            <a:ext cx="8239200" cy="34629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None/>
            </a:pPr>
            <a:r>
              <a:rPr lang="en" sz="2800">
                <a:solidFill>
                  <a:srgbClr val="000000"/>
                </a:solidFill>
                <a:latin typeface="Calibri"/>
                <a:ea typeface="Calibri"/>
                <a:cs typeface="Calibri"/>
                <a:sym typeface="Calibri"/>
              </a:rPr>
              <a:t>Study Design </a:t>
            </a:r>
            <a:endParaRPr sz="2800">
              <a:solidFill>
                <a:srgbClr val="000000"/>
              </a:solidFill>
              <a:latin typeface="Calibri"/>
              <a:ea typeface="Calibri"/>
              <a:cs typeface="Calibri"/>
              <a:sym typeface="Calibri"/>
            </a:endParaRPr>
          </a:p>
          <a:p>
            <a:pPr marL="0" lvl="0" indent="0" algn="l" rtl="0">
              <a:lnSpc>
                <a:spcPct val="90000"/>
              </a:lnSpc>
              <a:spcBef>
                <a:spcPts val="1000"/>
              </a:spcBef>
              <a:spcAft>
                <a:spcPts val="0"/>
              </a:spcAft>
              <a:buNone/>
            </a:pPr>
            <a:r>
              <a:rPr lang="en" sz="2800">
                <a:solidFill>
                  <a:srgbClr val="000000"/>
                </a:solidFill>
                <a:latin typeface="Calibri"/>
                <a:ea typeface="Calibri"/>
                <a:cs typeface="Calibri"/>
                <a:sym typeface="Calibri"/>
              </a:rPr>
              <a:t>1. Primary Family - Drug X vs. placebo </a:t>
            </a:r>
            <a:endParaRPr sz="2800">
              <a:solidFill>
                <a:srgbClr val="000000"/>
              </a:solidFill>
              <a:latin typeface="Calibri"/>
              <a:ea typeface="Calibri"/>
              <a:cs typeface="Calibri"/>
              <a:sym typeface="Calibri"/>
            </a:endParaRPr>
          </a:p>
          <a:p>
            <a:pPr marL="685800" lvl="1" indent="-228600" algn="l" rtl="0">
              <a:lnSpc>
                <a:spcPct val="90000"/>
              </a:lnSpc>
              <a:spcBef>
                <a:spcPts val="500"/>
              </a:spcBef>
              <a:spcAft>
                <a:spcPts val="0"/>
              </a:spcAft>
              <a:buClr>
                <a:srgbClr val="000000"/>
              </a:buClr>
              <a:buSzPts val="2400"/>
              <a:buChar char="•"/>
            </a:pPr>
            <a:r>
              <a:rPr lang="en" sz="2400">
                <a:solidFill>
                  <a:srgbClr val="000000"/>
                </a:solidFill>
                <a:latin typeface="Calibri"/>
                <a:ea typeface="Calibri"/>
                <a:cs typeface="Calibri"/>
                <a:sym typeface="Calibri"/>
              </a:rPr>
              <a:t>Sample Size - PASI 75 at Week 12, 210 mg </a:t>
            </a:r>
            <a:endParaRPr sz="2400">
              <a:solidFill>
                <a:srgbClr val="000000"/>
              </a:solidFill>
              <a:latin typeface="Calibri"/>
              <a:ea typeface="Calibri"/>
              <a:cs typeface="Calibri"/>
              <a:sym typeface="Calibri"/>
            </a:endParaRPr>
          </a:p>
          <a:p>
            <a:pPr marL="1143000" lvl="2" indent="-228600" algn="l" rtl="0">
              <a:lnSpc>
                <a:spcPct val="90000"/>
              </a:lnSpc>
              <a:spcBef>
                <a:spcPts val="500"/>
              </a:spcBef>
              <a:spcAft>
                <a:spcPts val="0"/>
              </a:spcAft>
              <a:buClr>
                <a:srgbClr val="000000"/>
              </a:buClr>
              <a:buSzPts val="2000"/>
              <a:buChar char="•"/>
            </a:pPr>
            <a:r>
              <a:rPr lang="en" sz="2000">
                <a:solidFill>
                  <a:srgbClr val="000000"/>
                </a:solidFill>
                <a:latin typeface="Calibri"/>
                <a:ea typeface="Calibri"/>
                <a:cs typeface="Calibri"/>
                <a:sym typeface="Calibri"/>
              </a:rPr>
              <a:t>1. Power: ≥ 0.90 </a:t>
            </a:r>
            <a:endParaRPr sz="2000">
              <a:solidFill>
                <a:srgbClr val="000000"/>
              </a:solidFill>
              <a:latin typeface="Calibri"/>
              <a:ea typeface="Calibri"/>
              <a:cs typeface="Calibri"/>
              <a:sym typeface="Calibri"/>
            </a:endParaRPr>
          </a:p>
          <a:p>
            <a:pPr marL="1143000" lvl="2" indent="-228600" algn="l" rtl="0">
              <a:lnSpc>
                <a:spcPct val="90000"/>
              </a:lnSpc>
              <a:spcBef>
                <a:spcPts val="500"/>
              </a:spcBef>
              <a:spcAft>
                <a:spcPts val="0"/>
              </a:spcAft>
              <a:buClr>
                <a:srgbClr val="000000"/>
              </a:buClr>
              <a:buSzPts val="2000"/>
              <a:buChar char="•"/>
            </a:pPr>
            <a:r>
              <a:rPr lang="en" sz="2000">
                <a:solidFill>
                  <a:srgbClr val="000000"/>
                </a:solidFill>
                <a:latin typeface="Calibri"/>
                <a:ea typeface="Calibri"/>
                <a:cs typeface="Calibri"/>
                <a:sym typeface="Calibri"/>
              </a:rPr>
              <a:t>2. Type I Error: α = 0.01, two-sided </a:t>
            </a:r>
            <a:endParaRPr sz="2000">
              <a:solidFill>
                <a:srgbClr val="000000"/>
              </a:solidFill>
              <a:latin typeface="Calibri"/>
              <a:ea typeface="Calibri"/>
              <a:cs typeface="Calibri"/>
              <a:sym typeface="Calibri"/>
            </a:endParaRPr>
          </a:p>
          <a:p>
            <a:pPr marL="1143000" lvl="2" indent="-228600" algn="l" rtl="0">
              <a:lnSpc>
                <a:spcPct val="90000"/>
              </a:lnSpc>
              <a:spcBef>
                <a:spcPts val="500"/>
              </a:spcBef>
              <a:spcAft>
                <a:spcPts val="0"/>
              </a:spcAft>
              <a:buClr>
                <a:srgbClr val="000000"/>
              </a:buClr>
              <a:buSzPts val="2000"/>
              <a:buChar char="•"/>
            </a:pPr>
            <a:r>
              <a:rPr lang="en" sz="2000">
                <a:solidFill>
                  <a:srgbClr val="000000"/>
                </a:solidFill>
                <a:latin typeface="Calibri"/>
                <a:ea typeface="Calibri"/>
                <a:cs typeface="Calibri"/>
                <a:sym typeface="Calibri"/>
              </a:rPr>
              <a:t>3. Testing Method: Parallel </a:t>
            </a:r>
            <a:endParaRPr sz="2000">
              <a:solidFill>
                <a:srgbClr val="000000"/>
              </a:solidFill>
              <a:latin typeface="Calibri"/>
              <a:ea typeface="Calibri"/>
              <a:cs typeface="Calibri"/>
              <a:sym typeface="Calibri"/>
            </a:endParaRPr>
          </a:p>
          <a:p>
            <a:pPr marL="1143000" lvl="2" indent="-228600" algn="l" rtl="0">
              <a:lnSpc>
                <a:spcPct val="90000"/>
              </a:lnSpc>
              <a:spcBef>
                <a:spcPts val="500"/>
              </a:spcBef>
              <a:spcAft>
                <a:spcPts val="0"/>
              </a:spcAft>
              <a:buClr>
                <a:srgbClr val="000000"/>
              </a:buClr>
              <a:buSzPts val="2000"/>
              <a:buChar char="•"/>
            </a:pPr>
            <a:r>
              <a:rPr lang="en" sz="2000">
                <a:solidFill>
                  <a:srgbClr val="000000"/>
                </a:solidFill>
                <a:latin typeface="Calibri"/>
                <a:ea typeface="Calibri"/>
                <a:cs typeface="Calibri"/>
                <a:sym typeface="Calibri"/>
              </a:rPr>
              <a:t>4. Response Rate - Placebo: 10 %</a:t>
            </a:r>
            <a:endParaRPr sz="2000">
              <a:solidFill>
                <a:srgbClr val="000000"/>
              </a:solidFill>
              <a:latin typeface="Calibri"/>
              <a:ea typeface="Calibri"/>
              <a:cs typeface="Calibri"/>
              <a:sym typeface="Calibri"/>
            </a:endParaRPr>
          </a:p>
          <a:p>
            <a:pPr marL="1143000" lvl="2" indent="-228600" algn="l" rtl="0">
              <a:lnSpc>
                <a:spcPct val="90000"/>
              </a:lnSpc>
              <a:spcBef>
                <a:spcPts val="500"/>
              </a:spcBef>
              <a:spcAft>
                <a:spcPts val="0"/>
              </a:spcAft>
              <a:buClr>
                <a:srgbClr val="000000"/>
              </a:buClr>
              <a:buSzPts val="2000"/>
              <a:buChar char="•"/>
            </a:pPr>
            <a:r>
              <a:rPr lang="en" sz="2000">
                <a:solidFill>
                  <a:srgbClr val="000000"/>
                </a:solidFill>
                <a:latin typeface="Calibri"/>
                <a:ea typeface="Calibri"/>
                <a:cs typeface="Calibri"/>
                <a:sym typeface="Calibri"/>
              </a:rPr>
              <a:t>5. Response Rates  for Drug X: 30%, 50% and 70%.</a:t>
            </a:r>
            <a:endParaRPr sz="2000">
              <a:solidFill>
                <a:srgbClr val="000000"/>
              </a:solidFill>
              <a:latin typeface="Calibri"/>
              <a:ea typeface="Calibri"/>
              <a:cs typeface="Calibri"/>
              <a:sym typeface="Calibri"/>
            </a:endParaRPr>
          </a:p>
          <a:p>
            <a:pPr marL="1143000" lvl="2" indent="-228600" algn="l" rtl="0">
              <a:lnSpc>
                <a:spcPct val="90000"/>
              </a:lnSpc>
              <a:spcBef>
                <a:spcPts val="500"/>
              </a:spcBef>
              <a:spcAft>
                <a:spcPts val="0"/>
              </a:spcAft>
              <a:buClr>
                <a:srgbClr val="000000"/>
              </a:buClr>
              <a:buSzPts val="2000"/>
              <a:buChar char="•"/>
            </a:pPr>
            <a:r>
              <a:rPr lang="en" sz="2000">
                <a:solidFill>
                  <a:srgbClr val="000000"/>
                </a:solidFill>
                <a:latin typeface="Calibri"/>
                <a:ea typeface="Calibri"/>
                <a:cs typeface="Calibri"/>
                <a:sym typeface="Calibri"/>
              </a:rPr>
              <a:t>6. Randomization ratio (test drug vs placebo): 1:1 and 2:1.</a:t>
            </a:r>
            <a:endParaRPr sz="2000">
              <a:solidFill>
                <a:srgbClr val="000000"/>
              </a:solidFill>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p44"/>
          <p:cNvSpPr txBox="1">
            <a:spLocks noGrp="1"/>
          </p:cNvSpPr>
          <p:nvPr>
            <p:ph type="title"/>
          </p:nvPr>
        </p:nvSpPr>
        <p:spPr>
          <a:xfrm>
            <a:off x="311700" y="256225"/>
            <a:ext cx="8520600" cy="572700"/>
          </a:xfrm>
          <a:prstGeom prst="rect">
            <a:avLst/>
          </a:prstGeom>
          <a:solidFill>
            <a:srgbClr val="5B9BD5"/>
          </a:solidFill>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solidFill>
                  <a:schemeClr val="lt1"/>
                </a:solidFill>
              </a:rPr>
              <a:t>Hypotheses - PASI 75 at Visit 6</a:t>
            </a:r>
            <a:endParaRPr>
              <a:solidFill>
                <a:schemeClr val="lt1"/>
              </a:solidFill>
            </a:endParaRPr>
          </a:p>
        </p:txBody>
      </p:sp>
      <p:pic>
        <p:nvPicPr>
          <p:cNvPr id="293" name="Google Shape;293;p44"/>
          <p:cNvPicPr preferRelativeResize="0"/>
          <p:nvPr/>
        </p:nvPicPr>
        <p:blipFill>
          <a:blip r:embed="rId3">
            <a:alphaModFix/>
          </a:blip>
          <a:stretch>
            <a:fillRect/>
          </a:stretch>
        </p:blipFill>
        <p:spPr>
          <a:xfrm>
            <a:off x="1500050" y="977325"/>
            <a:ext cx="5674900" cy="4044174"/>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Google Shape;298;p45"/>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Cochran Mantel-Haenszel (CMH) Test</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46"/>
          <p:cNvSpPr txBox="1">
            <a:spLocks noGrp="1"/>
          </p:cNvSpPr>
          <p:nvPr>
            <p:ph type="title"/>
          </p:nvPr>
        </p:nvSpPr>
        <p:spPr>
          <a:xfrm>
            <a:off x="311700" y="445025"/>
            <a:ext cx="8520600" cy="572700"/>
          </a:xfrm>
          <a:prstGeom prst="rect">
            <a:avLst/>
          </a:prstGeom>
          <a:solidFill>
            <a:srgbClr val="5B9BD5"/>
          </a:solidFill>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solidFill>
                  <a:schemeClr val="lt1"/>
                </a:solidFill>
              </a:rPr>
              <a:t>Classes</a:t>
            </a:r>
            <a:endParaRPr>
              <a:solidFill>
                <a:schemeClr val="lt1"/>
              </a:solidFill>
            </a:endParaRPr>
          </a:p>
        </p:txBody>
      </p:sp>
      <p:sp>
        <p:nvSpPr>
          <p:cNvPr id="304" name="Google Shape;304;p4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solidFill>
                  <a:schemeClr val="dk1"/>
                </a:solidFill>
              </a:rPr>
              <a:t>1: Weight &lt;= 100kg and Base PASI Score &lt;= Median(Base PASI Score)</a:t>
            </a:r>
            <a:endParaRPr>
              <a:solidFill>
                <a:schemeClr val="dk1"/>
              </a:solidFill>
            </a:endParaRPr>
          </a:p>
          <a:p>
            <a:pPr marL="0" lvl="0" indent="0" algn="l" rtl="0">
              <a:spcBef>
                <a:spcPts val="1200"/>
              </a:spcBef>
              <a:spcAft>
                <a:spcPts val="0"/>
              </a:spcAft>
              <a:buNone/>
            </a:pPr>
            <a:endParaRPr>
              <a:solidFill>
                <a:schemeClr val="dk1"/>
              </a:solidFill>
            </a:endParaRPr>
          </a:p>
          <a:p>
            <a:pPr marL="0" lvl="0" indent="0" algn="l" rtl="0">
              <a:spcBef>
                <a:spcPts val="1200"/>
              </a:spcBef>
              <a:spcAft>
                <a:spcPts val="0"/>
              </a:spcAft>
              <a:buNone/>
            </a:pPr>
            <a:r>
              <a:rPr lang="en">
                <a:solidFill>
                  <a:schemeClr val="dk1"/>
                </a:solidFill>
              </a:rPr>
              <a:t>2: Weight &gt; 100kg and Base PASI Score &lt;= Median(Base PASI Score)</a:t>
            </a:r>
            <a:endParaRPr>
              <a:solidFill>
                <a:schemeClr val="dk1"/>
              </a:solidFill>
            </a:endParaRPr>
          </a:p>
          <a:p>
            <a:pPr marL="0" lvl="0" indent="0" algn="l" rtl="0">
              <a:spcBef>
                <a:spcPts val="1200"/>
              </a:spcBef>
              <a:spcAft>
                <a:spcPts val="0"/>
              </a:spcAft>
              <a:buNone/>
            </a:pPr>
            <a:endParaRPr>
              <a:solidFill>
                <a:schemeClr val="dk1"/>
              </a:solidFill>
            </a:endParaRPr>
          </a:p>
          <a:p>
            <a:pPr marL="0" lvl="0" indent="0" algn="l" rtl="0">
              <a:spcBef>
                <a:spcPts val="1200"/>
              </a:spcBef>
              <a:spcAft>
                <a:spcPts val="0"/>
              </a:spcAft>
              <a:buNone/>
            </a:pPr>
            <a:r>
              <a:rPr lang="en">
                <a:solidFill>
                  <a:schemeClr val="dk1"/>
                </a:solidFill>
              </a:rPr>
              <a:t>3: Weight &lt;= 100kg and Base PASI Score &gt; Median(Base PASI Score)</a:t>
            </a:r>
            <a:endParaRPr>
              <a:solidFill>
                <a:schemeClr val="dk1"/>
              </a:solidFill>
            </a:endParaRPr>
          </a:p>
          <a:p>
            <a:pPr marL="0" lvl="0" indent="0" algn="l" rtl="0">
              <a:spcBef>
                <a:spcPts val="1200"/>
              </a:spcBef>
              <a:spcAft>
                <a:spcPts val="0"/>
              </a:spcAft>
              <a:buNone/>
            </a:pPr>
            <a:endParaRPr>
              <a:solidFill>
                <a:schemeClr val="dk1"/>
              </a:solidFill>
            </a:endParaRPr>
          </a:p>
          <a:p>
            <a:pPr marL="0" lvl="0" indent="0" algn="l" rtl="0">
              <a:spcBef>
                <a:spcPts val="1200"/>
              </a:spcBef>
              <a:spcAft>
                <a:spcPts val="0"/>
              </a:spcAft>
              <a:buNone/>
            </a:pPr>
            <a:r>
              <a:rPr lang="en">
                <a:solidFill>
                  <a:schemeClr val="dk1"/>
                </a:solidFill>
              </a:rPr>
              <a:t>4: Weight &gt; 100kg and Base PASI Score &gt; Median(Base PASI Score)</a:t>
            </a:r>
            <a:endParaRPr>
              <a:solidFill>
                <a:schemeClr val="dk1"/>
              </a:solidFill>
            </a:endParaRPr>
          </a:p>
          <a:p>
            <a:pPr marL="0" lvl="0" indent="0" algn="l" rtl="0">
              <a:spcBef>
                <a:spcPts val="1200"/>
              </a:spcBef>
              <a:spcAft>
                <a:spcPts val="0"/>
              </a:spcAft>
              <a:buNone/>
            </a:pPr>
            <a:endParaRPr/>
          </a:p>
          <a:p>
            <a:pPr marL="0" lvl="0" indent="0" algn="l" rtl="0">
              <a:spcBef>
                <a:spcPts val="1200"/>
              </a:spcBef>
              <a:spcAft>
                <a:spcPts val="1200"/>
              </a:spcAft>
              <a:buNone/>
            </a:pP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Google Shape;309;p47"/>
          <p:cNvSpPr txBox="1">
            <a:spLocks noGrp="1"/>
          </p:cNvSpPr>
          <p:nvPr>
            <p:ph type="title"/>
          </p:nvPr>
        </p:nvSpPr>
        <p:spPr>
          <a:xfrm>
            <a:off x="311700" y="445025"/>
            <a:ext cx="8520600" cy="572700"/>
          </a:xfrm>
          <a:prstGeom prst="rect">
            <a:avLst/>
          </a:prstGeom>
          <a:solidFill>
            <a:srgbClr val="5B9BD5"/>
          </a:solidFill>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solidFill>
                  <a:schemeClr val="lt1"/>
                </a:solidFill>
              </a:rPr>
              <a:t>Split Recycle Method  (</a:t>
            </a:r>
            <a:r>
              <a:rPr lang="en" sz="2200">
                <a:solidFill>
                  <a:schemeClr val="lt1"/>
                </a:solidFill>
              </a:rPr>
              <a:t>⍺</a:t>
            </a:r>
            <a:r>
              <a:rPr lang="en" sz="2200" baseline="-25000">
                <a:solidFill>
                  <a:schemeClr val="lt1"/>
                </a:solidFill>
              </a:rPr>
              <a:t>  </a:t>
            </a:r>
            <a:r>
              <a:rPr lang="en" sz="2200">
                <a:solidFill>
                  <a:schemeClr val="lt1"/>
                </a:solidFill>
              </a:rPr>
              <a:t>= 0.05</a:t>
            </a:r>
            <a:r>
              <a:rPr lang="en" sz="3355">
                <a:solidFill>
                  <a:schemeClr val="lt1"/>
                </a:solidFill>
              </a:rPr>
              <a:t>)</a:t>
            </a:r>
            <a:endParaRPr sz="3355">
              <a:solidFill>
                <a:schemeClr val="lt1"/>
              </a:solidFill>
            </a:endParaRPr>
          </a:p>
        </p:txBody>
      </p:sp>
      <p:sp>
        <p:nvSpPr>
          <p:cNvPr id="310" name="Google Shape;310;p47"/>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2200"/>
              <a:t>Placebo</a:t>
            </a:r>
            <a:endParaRPr sz="2200"/>
          </a:p>
          <a:p>
            <a:pPr marL="0" lvl="0" indent="0" algn="l" rtl="0">
              <a:spcBef>
                <a:spcPts val="1200"/>
              </a:spcBef>
              <a:spcAft>
                <a:spcPts val="0"/>
              </a:spcAft>
              <a:buNone/>
            </a:pPr>
            <a:endParaRPr sz="2200"/>
          </a:p>
          <a:p>
            <a:pPr marL="0" lvl="0" indent="0" algn="l" rtl="0">
              <a:spcBef>
                <a:spcPts val="1200"/>
              </a:spcBef>
              <a:spcAft>
                <a:spcPts val="0"/>
              </a:spcAft>
              <a:buNone/>
            </a:pPr>
            <a:r>
              <a:rPr lang="en" sz="2200"/>
              <a:t>⍺</a:t>
            </a:r>
            <a:r>
              <a:rPr lang="en" sz="2200" baseline="-25000"/>
              <a:t>1 </a:t>
            </a:r>
            <a:r>
              <a:rPr lang="en" sz="2200"/>
              <a:t>= 0.01</a:t>
            </a:r>
            <a:endParaRPr sz="2200"/>
          </a:p>
          <a:p>
            <a:pPr marL="0" lvl="0" indent="0" algn="l" rtl="0">
              <a:spcBef>
                <a:spcPts val="1200"/>
              </a:spcBef>
              <a:spcAft>
                <a:spcPts val="0"/>
              </a:spcAft>
              <a:buNone/>
            </a:pPr>
            <a:endParaRPr sz="2200"/>
          </a:p>
          <a:p>
            <a:pPr marL="0" lvl="0" indent="0" algn="l" rtl="0">
              <a:spcBef>
                <a:spcPts val="1200"/>
              </a:spcBef>
              <a:spcAft>
                <a:spcPts val="0"/>
              </a:spcAft>
              <a:buClr>
                <a:schemeClr val="dk1"/>
              </a:buClr>
              <a:buSzPts val="1100"/>
              <a:buFont typeface="Arial"/>
              <a:buNone/>
            </a:pPr>
            <a:r>
              <a:rPr lang="en" sz="2200"/>
              <a:t>⍺</a:t>
            </a:r>
            <a:r>
              <a:rPr lang="en" sz="2200" baseline="-25000"/>
              <a:t>i </a:t>
            </a:r>
            <a:r>
              <a:rPr lang="en" sz="2200"/>
              <a:t>= 0.005, 0.0075</a:t>
            </a:r>
            <a:endParaRPr sz="2200"/>
          </a:p>
          <a:p>
            <a:pPr marL="0" lvl="0" indent="0" algn="l" rtl="0">
              <a:spcBef>
                <a:spcPts val="1200"/>
              </a:spcBef>
              <a:spcAft>
                <a:spcPts val="0"/>
              </a:spcAft>
              <a:buNone/>
            </a:pPr>
            <a:endParaRPr sz="2200"/>
          </a:p>
          <a:p>
            <a:pPr marL="0" lvl="0" indent="0" algn="l" rtl="0">
              <a:spcBef>
                <a:spcPts val="1200"/>
              </a:spcBef>
              <a:spcAft>
                <a:spcPts val="1200"/>
              </a:spcAft>
              <a:buClr>
                <a:schemeClr val="dk1"/>
              </a:buClr>
              <a:buSzPts val="1100"/>
              <a:buFont typeface="Arial"/>
              <a:buNone/>
            </a:pPr>
            <a:endParaRPr sz="2200"/>
          </a:p>
        </p:txBody>
      </p:sp>
      <p:sp>
        <p:nvSpPr>
          <p:cNvPr id="311" name="Google Shape;311;p47"/>
          <p:cNvSpPr txBox="1">
            <a:spLocks noGrp="1"/>
          </p:cNvSpPr>
          <p:nvPr>
            <p:ph type="body" idx="2"/>
          </p:nvPr>
        </p:nvSpPr>
        <p:spPr>
          <a:xfrm>
            <a:off x="4832400" y="1152475"/>
            <a:ext cx="3999900" cy="3254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2200"/>
              <a:t>Active Control</a:t>
            </a:r>
            <a:endParaRPr sz="2200"/>
          </a:p>
          <a:p>
            <a:pPr marL="0" lvl="0" indent="0" algn="l" rtl="0">
              <a:spcBef>
                <a:spcPts val="1200"/>
              </a:spcBef>
              <a:spcAft>
                <a:spcPts val="0"/>
              </a:spcAft>
              <a:buClr>
                <a:schemeClr val="dk1"/>
              </a:buClr>
              <a:buSzPts val="1100"/>
              <a:buFont typeface="Arial"/>
              <a:buNone/>
            </a:pPr>
            <a:endParaRPr sz="2200"/>
          </a:p>
          <a:p>
            <a:pPr marL="0" lvl="0" indent="0" algn="l" rtl="0">
              <a:spcBef>
                <a:spcPts val="1200"/>
              </a:spcBef>
              <a:spcAft>
                <a:spcPts val="0"/>
              </a:spcAft>
              <a:buClr>
                <a:schemeClr val="dk1"/>
              </a:buClr>
              <a:buSzPts val="1100"/>
              <a:buFont typeface="Arial"/>
              <a:buNone/>
            </a:pPr>
            <a:r>
              <a:rPr lang="en" sz="2200"/>
              <a:t>⍺</a:t>
            </a:r>
            <a:r>
              <a:rPr lang="en" sz="2200" baseline="-25000"/>
              <a:t>2  </a:t>
            </a:r>
            <a:r>
              <a:rPr lang="en" sz="2200"/>
              <a:t>= 0.04</a:t>
            </a:r>
            <a:endParaRPr sz="2200"/>
          </a:p>
          <a:p>
            <a:pPr marL="0" lvl="0" indent="0" algn="l" rtl="0">
              <a:spcBef>
                <a:spcPts val="1200"/>
              </a:spcBef>
              <a:spcAft>
                <a:spcPts val="0"/>
              </a:spcAft>
              <a:buClr>
                <a:schemeClr val="dk1"/>
              </a:buClr>
              <a:buSzPts val="1100"/>
              <a:buFont typeface="Arial"/>
              <a:buNone/>
            </a:pPr>
            <a:endParaRPr sz="2200"/>
          </a:p>
          <a:p>
            <a:pPr marL="0" lvl="0" indent="0" algn="l" rtl="0">
              <a:spcBef>
                <a:spcPts val="1200"/>
              </a:spcBef>
              <a:spcAft>
                <a:spcPts val="0"/>
              </a:spcAft>
              <a:buClr>
                <a:schemeClr val="dk1"/>
              </a:buClr>
              <a:buSzPts val="1100"/>
              <a:buFont typeface="Arial"/>
              <a:buNone/>
            </a:pPr>
            <a:r>
              <a:rPr lang="en" sz="2200"/>
              <a:t>⍺</a:t>
            </a:r>
            <a:r>
              <a:rPr lang="en" sz="2200" baseline="-25000"/>
              <a:t>i </a:t>
            </a:r>
            <a:r>
              <a:rPr lang="en" sz="2200"/>
              <a:t>= 0.02, 0.03</a:t>
            </a:r>
            <a:endParaRPr sz="2200"/>
          </a:p>
          <a:p>
            <a:pPr marL="0" lvl="0" indent="0" algn="l" rtl="0">
              <a:spcBef>
                <a:spcPts val="1200"/>
              </a:spcBef>
              <a:spcAft>
                <a:spcPts val="1200"/>
              </a:spcAft>
              <a:buClr>
                <a:schemeClr val="dk1"/>
              </a:buClr>
              <a:buSzPts val="1100"/>
              <a:buFont typeface="Arial"/>
              <a:buNone/>
            </a:pPr>
            <a:endParaRPr sz="220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Google Shape;316;p48"/>
          <p:cNvSpPr txBox="1">
            <a:spLocks noGrp="1"/>
          </p:cNvSpPr>
          <p:nvPr>
            <p:ph type="title"/>
          </p:nvPr>
        </p:nvSpPr>
        <p:spPr>
          <a:xfrm>
            <a:off x="311700" y="445025"/>
            <a:ext cx="8520600" cy="572700"/>
          </a:xfrm>
          <a:prstGeom prst="rect">
            <a:avLst/>
          </a:prstGeom>
          <a:solidFill>
            <a:srgbClr val="5B9BD5"/>
          </a:solidFill>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solidFill>
                  <a:schemeClr val="lt1"/>
                </a:solidFill>
              </a:rPr>
              <a:t>Family 1</a:t>
            </a:r>
            <a:endParaRPr>
              <a:solidFill>
                <a:schemeClr val="lt1"/>
              </a:solidFill>
            </a:endParaRPr>
          </a:p>
        </p:txBody>
      </p:sp>
      <p:sp>
        <p:nvSpPr>
          <p:cNvPr id="317" name="Google Shape;317;p48"/>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lnSpcReduction="10000"/>
          </a:bodyPr>
          <a:lstStyle/>
          <a:p>
            <a:pPr marL="0" lvl="0" indent="0" algn="l" rtl="0">
              <a:spcBef>
                <a:spcPts val="0"/>
              </a:spcBef>
              <a:spcAft>
                <a:spcPts val="0"/>
              </a:spcAft>
              <a:buNone/>
            </a:pPr>
            <a:r>
              <a:rPr lang="en" sz="2300" b="1"/>
              <a:t>H1: 210mg v Placebo</a:t>
            </a:r>
            <a:endParaRPr sz="2300" b="1"/>
          </a:p>
          <a:p>
            <a:pPr marL="0" lvl="0" indent="0" algn="l" rtl="0">
              <a:spcBef>
                <a:spcPts val="1200"/>
              </a:spcBef>
              <a:spcAft>
                <a:spcPts val="0"/>
              </a:spcAft>
              <a:buNone/>
            </a:pPr>
            <a:r>
              <a:rPr lang="en" sz="2300" b="1"/>
              <a:t>⍺ = 0.005</a:t>
            </a:r>
            <a:endParaRPr sz="2300" b="1"/>
          </a:p>
          <a:p>
            <a:pPr marL="0" lvl="0" indent="0" algn="l" rtl="0">
              <a:spcBef>
                <a:spcPts val="1200"/>
              </a:spcBef>
              <a:spcAft>
                <a:spcPts val="0"/>
              </a:spcAft>
              <a:buClr>
                <a:schemeClr val="dk1"/>
              </a:buClr>
              <a:buSzPts val="1100"/>
              <a:buFont typeface="Arial"/>
              <a:buNone/>
            </a:pPr>
            <a:r>
              <a:rPr lang="en" sz="2200"/>
              <a:t>MH statistic = 516.56</a:t>
            </a:r>
            <a:endParaRPr sz="2200"/>
          </a:p>
          <a:p>
            <a:pPr marL="0" lvl="0" indent="0" algn="l" rtl="0">
              <a:spcBef>
                <a:spcPts val="1200"/>
              </a:spcBef>
              <a:spcAft>
                <a:spcPts val="0"/>
              </a:spcAft>
              <a:buClr>
                <a:schemeClr val="dk1"/>
              </a:buClr>
              <a:buSzPts val="1100"/>
              <a:buFont typeface="Arial"/>
              <a:buNone/>
            </a:pPr>
            <a:r>
              <a:rPr lang="en" sz="2200"/>
              <a:t>p-value &lt; 2.2e-16</a:t>
            </a:r>
            <a:endParaRPr sz="2200"/>
          </a:p>
          <a:p>
            <a:pPr marL="0" lvl="0" indent="0" algn="l" rtl="0">
              <a:spcBef>
                <a:spcPts val="1200"/>
              </a:spcBef>
              <a:spcAft>
                <a:spcPts val="0"/>
              </a:spcAft>
              <a:buClr>
                <a:schemeClr val="dk1"/>
              </a:buClr>
              <a:buSzPts val="1100"/>
              <a:buFont typeface="Arial"/>
              <a:buNone/>
            </a:pPr>
            <a:r>
              <a:rPr lang="en" sz="2200"/>
              <a:t>cOR = 70.24644</a:t>
            </a:r>
            <a:endParaRPr sz="2200"/>
          </a:p>
          <a:p>
            <a:pPr marL="0" lvl="0" indent="0" algn="l" rtl="0">
              <a:spcBef>
                <a:spcPts val="1200"/>
              </a:spcBef>
              <a:spcAft>
                <a:spcPts val="1200"/>
              </a:spcAft>
              <a:buClr>
                <a:schemeClr val="dk1"/>
              </a:buClr>
              <a:buSzPts val="1100"/>
              <a:buFont typeface="Arial"/>
              <a:buNone/>
            </a:pPr>
            <a:r>
              <a:rPr lang="en" sz="2200"/>
              <a:t>Reject H1</a:t>
            </a:r>
            <a:endParaRPr sz="2200"/>
          </a:p>
        </p:txBody>
      </p:sp>
      <p:sp>
        <p:nvSpPr>
          <p:cNvPr id="318" name="Google Shape;318;p48"/>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lnSpcReduction="10000"/>
          </a:bodyPr>
          <a:lstStyle/>
          <a:p>
            <a:pPr marL="0" lvl="0" indent="0" algn="l" rtl="0">
              <a:spcBef>
                <a:spcPts val="0"/>
              </a:spcBef>
              <a:spcAft>
                <a:spcPts val="0"/>
              </a:spcAft>
              <a:buNone/>
            </a:pPr>
            <a:r>
              <a:rPr lang="en" sz="2300" b="1"/>
              <a:t>H3: 140mg v Placebo</a:t>
            </a:r>
            <a:endParaRPr sz="2300" b="1"/>
          </a:p>
          <a:p>
            <a:pPr marL="0" lvl="0" indent="0" algn="l" rtl="0">
              <a:spcBef>
                <a:spcPts val="1200"/>
              </a:spcBef>
              <a:spcAft>
                <a:spcPts val="0"/>
              </a:spcAft>
              <a:buClr>
                <a:schemeClr val="dk1"/>
              </a:buClr>
              <a:buSzPts val="1100"/>
              <a:buFont typeface="Arial"/>
              <a:buNone/>
            </a:pPr>
            <a:r>
              <a:rPr lang="en" sz="2300" b="1"/>
              <a:t>⍺ = 0.0075</a:t>
            </a:r>
            <a:endParaRPr sz="2200"/>
          </a:p>
          <a:p>
            <a:pPr marL="0" lvl="0" indent="0" algn="l" rtl="0">
              <a:spcBef>
                <a:spcPts val="1200"/>
              </a:spcBef>
              <a:spcAft>
                <a:spcPts val="0"/>
              </a:spcAft>
              <a:buClr>
                <a:schemeClr val="dk1"/>
              </a:buClr>
              <a:buSzPts val="1100"/>
              <a:buFont typeface="Arial"/>
              <a:buNone/>
            </a:pPr>
            <a:r>
              <a:rPr lang="en" sz="2200"/>
              <a:t>MH = 280.82</a:t>
            </a:r>
            <a:endParaRPr sz="2200"/>
          </a:p>
          <a:p>
            <a:pPr marL="0" lvl="0" indent="0" algn="l" rtl="0">
              <a:spcBef>
                <a:spcPts val="1200"/>
              </a:spcBef>
              <a:spcAft>
                <a:spcPts val="0"/>
              </a:spcAft>
              <a:buClr>
                <a:schemeClr val="dk1"/>
              </a:buClr>
              <a:buSzPts val="1100"/>
              <a:buFont typeface="Arial"/>
              <a:buNone/>
            </a:pPr>
            <a:r>
              <a:rPr lang="en" sz="2200"/>
              <a:t>p-value &lt; 2.2e-16</a:t>
            </a:r>
            <a:endParaRPr sz="2200"/>
          </a:p>
          <a:p>
            <a:pPr marL="0" lvl="0" indent="0" algn="l" rtl="0">
              <a:spcBef>
                <a:spcPts val="1200"/>
              </a:spcBef>
              <a:spcAft>
                <a:spcPts val="0"/>
              </a:spcAft>
              <a:buClr>
                <a:schemeClr val="dk1"/>
              </a:buClr>
              <a:buSzPts val="1100"/>
              <a:buFont typeface="Arial"/>
              <a:buNone/>
            </a:pPr>
            <a:r>
              <a:rPr lang="en" sz="2200"/>
              <a:t>cOR = 22.94063</a:t>
            </a:r>
            <a:endParaRPr sz="2200"/>
          </a:p>
          <a:p>
            <a:pPr marL="0" lvl="0" indent="0" algn="l" rtl="0">
              <a:spcBef>
                <a:spcPts val="1200"/>
              </a:spcBef>
              <a:spcAft>
                <a:spcPts val="1200"/>
              </a:spcAft>
              <a:buClr>
                <a:schemeClr val="dk1"/>
              </a:buClr>
              <a:buSzPts val="1100"/>
              <a:buFont typeface="Arial"/>
              <a:buNone/>
            </a:pPr>
            <a:r>
              <a:rPr lang="en" sz="2200"/>
              <a:t>Reject H3</a:t>
            </a:r>
            <a:endParaRPr sz="220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p49"/>
          <p:cNvSpPr txBox="1">
            <a:spLocks noGrp="1"/>
          </p:cNvSpPr>
          <p:nvPr>
            <p:ph type="title"/>
          </p:nvPr>
        </p:nvSpPr>
        <p:spPr>
          <a:xfrm>
            <a:off x="311700" y="445025"/>
            <a:ext cx="8520600" cy="572700"/>
          </a:xfrm>
          <a:prstGeom prst="rect">
            <a:avLst/>
          </a:prstGeom>
          <a:solidFill>
            <a:srgbClr val="5B9BD5"/>
          </a:solidFill>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solidFill>
                  <a:schemeClr val="lt1"/>
                </a:solidFill>
              </a:rPr>
              <a:t>Reject H1 and H3</a:t>
            </a:r>
            <a:endParaRPr>
              <a:solidFill>
                <a:schemeClr val="lt1"/>
              </a:solidFill>
            </a:endParaRPr>
          </a:p>
        </p:txBody>
      </p:sp>
      <p:sp>
        <p:nvSpPr>
          <p:cNvPr id="324" name="Google Shape;324;p4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P</a:t>
            </a:r>
            <a:r>
              <a:rPr lang="en" baseline="-25000"/>
              <a:t>3 </a:t>
            </a:r>
            <a:r>
              <a:rPr lang="en"/>
              <a:t>&gt; P</a:t>
            </a:r>
            <a:r>
              <a:rPr lang="en" baseline="-25000"/>
              <a:t>1</a:t>
            </a:r>
            <a:endParaRPr/>
          </a:p>
          <a:p>
            <a:pPr marL="457200" lvl="0" indent="0" algn="l" rtl="0">
              <a:spcBef>
                <a:spcPts val="1200"/>
              </a:spcBef>
              <a:spcAft>
                <a:spcPts val="0"/>
              </a:spcAft>
              <a:buNone/>
            </a:pPr>
            <a:endParaRPr/>
          </a:p>
          <a:p>
            <a:pPr marL="457200" lvl="0" indent="-342900" algn="l" rtl="0">
              <a:spcBef>
                <a:spcPts val="1200"/>
              </a:spcBef>
              <a:spcAft>
                <a:spcPts val="0"/>
              </a:spcAft>
              <a:buSzPts val="1800"/>
              <a:buChar char="●"/>
            </a:pPr>
            <a:r>
              <a:rPr lang="en"/>
              <a:t>The association between treatment and PASI 75 is significant</a:t>
            </a:r>
            <a:endParaRPr/>
          </a:p>
          <a:p>
            <a:pPr marL="914400" lvl="1" indent="-317500" algn="l" rtl="0">
              <a:spcBef>
                <a:spcPts val="0"/>
              </a:spcBef>
              <a:spcAft>
                <a:spcPts val="0"/>
              </a:spcAft>
              <a:buSzPts val="1400"/>
              <a:buChar char="○"/>
            </a:pPr>
            <a:r>
              <a:rPr lang="en"/>
              <a:t>Treatment and PASI 75 are not independent of each other</a:t>
            </a:r>
            <a:endParaRPr/>
          </a:p>
          <a:p>
            <a:pPr marL="457200" lvl="0" indent="0" algn="l" rtl="0">
              <a:spcBef>
                <a:spcPts val="1200"/>
              </a:spcBef>
              <a:spcAft>
                <a:spcPts val="0"/>
              </a:spcAft>
              <a:buNone/>
            </a:pPr>
            <a:endParaRPr/>
          </a:p>
          <a:p>
            <a:pPr marL="457200" lvl="0" indent="-342900" algn="l" rtl="0">
              <a:spcBef>
                <a:spcPts val="1200"/>
              </a:spcBef>
              <a:spcAft>
                <a:spcPts val="0"/>
              </a:spcAft>
              <a:buSzPts val="1800"/>
              <a:buChar char="●"/>
            </a:pPr>
            <a:r>
              <a:rPr lang="en"/>
              <a:t>Now, we test H2 and H4 from Family 2</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50"/>
          <p:cNvSpPr txBox="1">
            <a:spLocks noGrp="1"/>
          </p:cNvSpPr>
          <p:nvPr>
            <p:ph type="title"/>
          </p:nvPr>
        </p:nvSpPr>
        <p:spPr>
          <a:xfrm>
            <a:off x="311700" y="478500"/>
            <a:ext cx="8520600" cy="572700"/>
          </a:xfrm>
          <a:prstGeom prst="rect">
            <a:avLst/>
          </a:prstGeom>
          <a:solidFill>
            <a:srgbClr val="5B9BD5"/>
          </a:solidFill>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solidFill>
                  <a:schemeClr val="lt1"/>
                </a:solidFill>
              </a:rPr>
              <a:t>Family 2</a:t>
            </a:r>
            <a:endParaRPr>
              <a:solidFill>
                <a:schemeClr val="lt1"/>
              </a:solidFill>
            </a:endParaRPr>
          </a:p>
        </p:txBody>
      </p:sp>
      <p:sp>
        <p:nvSpPr>
          <p:cNvPr id="330" name="Google Shape;330;p50"/>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2200" b="1"/>
              <a:t>H2: 210mg v Active Control</a:t>
            </a:r>
            <a:endParaRPr sz="2200" b="1"/>
          </a:p>
          <a:p>
            <a:pPr marL="0" lvl="0" indent="0" algn="l" rtl="0">
              <a:spcBef>
                <a:spcPts val="1200"/>
              </a:spcBef>
              <a:spcAft>
                <a:spcPts val="0"/>
              </a:spcAft>
              <a:buClr>
                <a:schemeClr val="dk1"/>
              </a:buClr>
              <a:buSzPts val="1100"/>
              <a:buFont typeface="Arial"/>
              <a:buNone/>
            </a:pPr>
            <a:r>
              <a:rPr lang="en" sz="2300" b="1"/>
              <a:t>⍺ = 0.02</a:t>
            </a:r>
            <a:endParaRPr sz="2200"/>
          </a:p>
          <a:p>
            <a:pPr marL="0" lvl="0" indent="0" algn="l" rtl="0">
              <a:spcBef>
                <a:spcPts val="1200"/>
              </a:spcBef>
              <a:spcAft>
                <a:spcPts val="0"/>
              </a:spcAft>
              <a:buNone/>
            </a:pPr>
            <a:r>
              <a:rPr lang="en" sz="2200"/>
              <a:t>MH statistics = 33.372</a:t>
            </a:r>
            <a:endParaRPr sz="2200"/>
          </a:p>
          <a:p>
            <a:pPr marL="0" lvl="0" indent="0" algn="l" rtl="0">
              <a:spcBef>
                <a:spcPts val="1200"/>
              </a:spcBef>
              <a:spcAft>
                <a:spcPts val="0"/>
              </a:spcAft>
              <a:buNone/>
            </a:pPr>
            <a:r>
              <a:rPr lang="en" sz="2200"/>
              <a:t>p-value = 7.61e-09</a:t>
            </a:r>
            <a:endParaRPr sz="2200"/>
          </a:p>
          <a:p>
            <a:pPr marL="0" lvl="0" indent="0" algn="l" rtl="0">
              <a:spcBef>
                <a:spcPts val="1200"/>
              </a:spcBef>
              <a:spcAft>
                <a:spcPts val="0"/>
              </a:spcAft>
              <a:buNone/>
            </a:pPr>
            <a:r>
              <a:rPr lang="en" sz="2200"/>
              <a:t>cOR = 2.692409</a:t>
            </a:r>
            <a:endParaRPr sz="2200"/>
          </a:p>
          <a:p>
            <a:pPr marL="0" lvl="0" indent="0" algn="l" rtl="0">
              <a:spcBef>
                <a:spcPts val="1200"/>
              </a:spcBef>
              <a:spcAft>
                <a:spcPts val="1200"/>
              </a:spcAft>
              <a:buNone/>
            </a:pPr>
            <a:endParaRPr sz="2200"/>
          </a:p>
        </p:txBody>
      </p:sp>
      <p:sp>
        <p:nvSpPr>
          <p:cNvPr id="331" name="Google Shape;331;p50"/>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2200" b="1"/>
              <a:t>H4: 140mg v Active Control</a:t>
            </a:r>
            <a:endParaRPr sz="2200" b="1"/>
          </a:p>
          <a:p>
            <a:pPr marL="0" lvl="0" indent="0" algn="l" rtl="0">
              <a:spcBef>
                <a:spcPts val="1200"/>
              </a:spcBef>
              <a:spcAft>
                <a:spcPts val="0"/>
              </a:spcAft>
              <a:buClr>
                <a:schemeClr val="dk1"/>
              </a:buClr>
              <a:buSzPts val="1100"/>
              <a:buFont typeface="Arial"/>
              <a:buNone/>
            </a:pPr>
            <a:r>
              <a:rPr lang="en" sz="2300" b="1"/>
              <a:t>⍺ = 0.03</a:t>
            </a:r>
            <a:endParaRPr sz="2200"/>
          </a:p>
          <a:p>
            <a:pPr marL="0" lvl="0" indent="0" algn="l" rtl="0">
              <a:spcBef>
                <a:spcPts val="1200"/>
              </a:spcBef>
              <a:spcAft>
                <a:spcPts val="0"/>
              </a:spcAft>
              <a:buClr>
                <a:schemeClr val="dk1"/>
              </a:buClr>
              <a:buSzPts val="1100"/>
              <a:buFont typeface="Arial"/>
              <a:buNone/>
            </a:pPr>
            <a:r>
              <a:rPr lang="en" sz="2200"/>
              <a:t>MH = 1.0393</a:t>
            </a:r>
            <a:endParaRPr sz="2200"/>
          </a:p>
          <a:p>
            <a:pPr marL="0" lvl="0" indent="0" algn="l" rtl="0">
              <a:spcBef>
                <a:spcPts val="1200"/>
              </a:spcBef>
              <a:spcAft>
                <a:spcPts val="0"/>
              </a:spcAft>
              <a:buClr>
                <a:schemeClr val="dk1"/>
              </a:buClr>
              <a:buSzPts val="1100"/>
              <a:buFont typeface="Arial"/>
              <a:buNone/>
            </a:pPr>
            <a:r>
              <a:rPr lang="en" sz="2200"/>
              <a:t>p-value = 0.308</a:t>
            </a:r>
            <a:endParaRPr sz="2200"/>
          </a:p>
          <a:p>
            <a:pPr marL="0" lvl="0" indent="0" algn="l" rtl="0">
              <a:spcBef>
                <a:spcPts val="1200"/>
              </a:spcBef>
              <a:spcAft>
                <a:spcPts val="0"/>
              </a:spcAft>
              <a:buClr>
                <a:schemeClr val="dk1"/>
              </a:buClr>
              <a:buSzPts val="1100"/>
              <a:buFont typeface="Arial"/>
              <a:buNone/>
            </a:pPr>
            <a:r>
              <a:rPr lang="en" sz="2200"/>
              <a:t>cOR = 0.8467842</a:t>
            </a:r>
            <a:endParaRPr sz="2200"/>
          </a:p>
          <a:p>
            <a:pPr marL="0" lvl="0" indent="0" algn="l" rtl="0">
              <a:spcBef>
                <a:spcPts val="1200"/>
              </a:spcBef>
              <a:spcAft>
                <a:spcPts val="1200"/>
              </a:spcAft>
              <a:buNone/>
            </a:pPr>
            <a:endParaRPr sz="220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Google Shape;336;p5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Accept H4 and Reject H2</a:t>
            </a:r>
            <a:endParaRPr/>
          </a:p>
        </p:txBody>
      </p:sp>
      <p:sp>
        <p:nvSpPr>
          <p:cNvPr id="337" name="Google Shape;337;p5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There is no association between treatment and PASI 75 when comparing 140 mg of the drug and the active control</a:t>
            </a:r>
            <a:endParaRPr/>
          </a:p>
          <a:p>
            <a:pPr marL="0" lvl="0" indent="0" algn="l" rtl="0">
              <a:spcBef>
                <a:spcPts val="1200"/>
              </a:spcBef>
              <a:spcAft>
                <a:spcPts val="0"/>
              </a:spcAft>
              <a:buNone/>
            </a:pPr>
            <a:endParaRPr/>
          </a:p>
          <a:p>
            <a:pPr marL="457200" lvl="0" indent="-342900" algn="l" rtl="0">
              <a:spcBef>
                <a:spcPts val="1200"/>
              </a:spcBef>
              <a:spcAft>
                <a:spcPts val="0"/>
              </a:spcAft>
              <a:buSzPts val="1800"/>
              <a:buChar char="●"/>
            </a:pPr>
            <a:r>
              <a:rPr lang="en"/>
              <a:t>But there is an association between treatment and PASI 75 for 210 mg of the test drug compared to the active control</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Google Shape;342;p52"/>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Logistic Regression</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53"/>
          <p:cNvSpPr txBox="1">
            <a:spLocks noGrp="1"/>
          </p:cNvSpPr>
          <p:nvPr>
            <p:ph type="title"/>
          </p:nvPr>
        </p:nvSpPr>
        <p:spPr>
          <a:xfrm>
            <a:off x="311700" y="445025"/>
            <a:ext cx="8520600" cy="572700"/>
          </a:xfrm>
          <a:prstGeom prst="rect">
            <a:avLst/>
          </a:prstGeom>
          <a:solidFill>
            <a:srgbClr val="5B9BD5"/>
          </a:solidFill>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solidFill>
                  <a:schemeClr val="lt1"/>
                </a:solidFill>
              </a:rPr>
              <a:t>Covariates</a:t>
            </a:r>
            <a:endParaRPr>
              <a:solidFill>
                <a:schemeClr val="lt1"/>
              </a:solidFill>
            </a:endParaRPr>
          </a:p>
        </p:txBody>
      </p:sp>
      <p:sp>
        <p:nvSpPr>
          <p:cNvPr id="348" name="Google Shape;348;p5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PASI 75: </a:t>
            </a:r>
            <a:endParaRPr/>
          </a:p>
          <a:p>
            <a:pPr marL="914400" lvl="1" indent="-317500" algn="l" rtl="0">
              <a:spcBef>
                <a:spcPts val="0"/>
              </a:spcBef>
              <a:spcAft>
                <a:spcPts val="0"/>
              </a:spcAft>
              <a:buSzPts val="1400"/>
              <a:buChar char="○"/>
            </a:pPr>
            <a:r>
              <a:rPr lang="en"/>
              <a:t>1 = Achieved 75% reduction in PASI score from baseline</a:t>
            </a:r>
            <a:endParaRPr/>
          </a:p>
          <a:p>
            <a:pPr marL="914400" lvl="1" indent="-317500" algn="l" rtl="0">
              <a:spcBef>
                <a:spcPts val="0"/>
              </a:spcBef>
              <a:spcAft>
                <a:spcPts val="0"/>
              </a:spcAft>
              <a:buSzPts val="1400"/>
              <a:buChar char="○"/>
            </a:pPr>
            <a:r>
              <a:rPr lang="en"/>
              <a:t>0 = Did not achieve 75% reduction in PASI score from baseline</a:t>
            </a:r>
            <a:endParaRPr/>
          </a:p>
          <a:p>
            <a:pPr marL="457200" lvl="0" indent="-342900" algn="l" rtl="0">
              <a:spcBef>
                <a:spcPts val="0"/>
              </a:spcBef>
              <a:spcAft>
                <a:spcPts val="0"/>
              </a:spcAft>
              <a:buSzPts val="1800"/>
              <a:buChar char="●"/>
            </a:pPr>
            <a:r>
              <a:rPr lang="en"/>
              <a:t>Treatment: </a:t>
            </a:r>
            <a:endParaRPr/>
          </a:p>
          <a:p>
            <a:pPr marL="914400" lvl="1" indent="-317500" algn="l" rtl="0">
              <a:spcBef>
                <a:spcPts val="0"/>
              </a:spcBef>
              <a:spcAft>
                <a:spcPts val="0"/>
              </a:spcAft>
              <a:buSzPts val="1400"/>
              <a:buChar char="○"/>
            </a:pPr>
            <a:r>
              <a:rPr lang="en"/>
              <a:t>1 = 210mg Test Drug or 140mg Test Drug</a:t>
            </a:r>
            <a:endParaRPr/>
          </a:p>
          <a:p>
            <a:pPr marL="914400" lvl="1" indent="-317500" algn="l" rtl="0">
              <a:spcBef>
                <a:spcPts val="0"/>
              </a:spcBef>
              <a:spcAft>
                <a:spcPts val="0"/>
              </a:spcAft>
              <a:buSzPts val="1400"/>
              <a:buChar char="○"/>
            </a:pPr>
            <a:r>
              <a:rPr lang="en"/>
              <a:t>0 = Placebo or Active Control, </a:t>
            </a:r>
            <a:endParaRPr/>
          </a:p>
          <a:p>
            <a:pPr marL="457200" lvl="0" indent="-342900" algn="l" rtl="0">
              <a:spcBef>
                <a:spcPts val="0"/>
              </a:spcBef>
              <a:spcAft>
                <a:spcPts val="0"/>
              </a:spcAft>
              <a:buSzPts val="1800"/>
              <a:buChar char="●"/>
            </a:pPr>
            <a:r>
              <a:rPr lang="en"/>
              <a:t>Baseline Body Weight Group: </a:t>
            </a:r>
            <a:endParaRPr/>
          </a:p>
          <a:p>
            <a:pPr marL="914400" lvl="1" indent="-317500" algn="l" rtl="0">
              <a:spcBef>
                <a:spcPts val="0"/>
              </a:spcBef>
              <a:spcAft>
                <a:spcPts val="0"/>
              </a:spcAft>
              <a:buSzPts val="1400"/>
              <a:buChar char="○"/>
            </a:pPr>
            <a:r>
              <a:rPr lang="en"/>
              <a:t>1 = Weight &gt; 100kg</a:t>
            </a:r>
            <a:endParaRPr/>
          </a:p>
          <a:p>
            <a:pPr marL="914400" lvl="1" indent="-317500" algn="l" rtl="0">
              <a:spcBef>
                <a:spcPts val="0"/>
              </a:spcBef>
              <a:spcAft>
                <a:spcPts val="0"/>
              </a:spcAft>
              <a:buSzPts val="1400"/>
              <a:buChar char="○"/>
            </a:pPr>
            <a:r>
              <a:rPr lang="en"/>
              <a:t>0 = Weight &lt;= 100kg</a:t>
            </a:r>
            <a:endParaRPr/>
          </a:p>
          <a:p>
            <a:pPr marL="457200" lvl="0" indent="-342900" algn="l" rtl="0">
              <a:spcBef>
                <a:spcPts val="0"/>
              </a:spcBef>
              <a:spcAft>
                <a:spcPts val="0"/>
              </a:spcAft>
              <a:buSzPts val="1800"/>
              <a:buChar char="●"/>
            </a:pPr>
            <a:r>
              <a:rPr lang="en"/>
              <a:t>Baseline PASI Score by Median Group:</a:t>
            </a:r>
            <a:endParaRPr/>
          </a:p>
          <a:p>
            <a:pPr marL="914400" lvl="1" indent="-317500" algn="l" rtl="0">
              <a:spcBef>
                <a:spcPts val="0"/>
              </a:spcBef>
              <a:spcAft>
                <a:spcPts val="0"/>
              </a:spcAft>
              <a:buSzPts val="1400"/>
              <a:buChar char="○"/>
            </a:pPr>
            <a:r>
              <a:rPr lang="en"/>
              <a:t>1 = Base PASI &gt; Median</a:t>
            </a:r>
            <a:endParaRPr/>
          </a:p>
          <a:p>
            <a:pPr marL="914400" lvl="1" indent="-317500" algn="l" rtl="0">
              <a:spcBef>
                <a:spcPts val="0"/>
              </a:spcBef>
              <a:spcAft>
                <a:spcPts val="0"/>
              </a:spcAft>
              <a:buSzPts val="1400"/>
              <a:buChar char="○"/>
            </a:pPr>
            <a:r>
              <a:rPr lang="en"/>
              <a:t>0 = Base PASI &lt;= Median</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27"/>
          <p:cNvSpPr txBox="1">
            <a:spLocks noGrp="1"/>
          </p:cNvSpPr>
          <p:nvPr>
            <p:ph type="title"/>
          </p:nvPr>
        </p:nvSpPr>
        <p:spPr>
          <a:xfrm>
            <a:off x="515320" y="894065"/>
            <a:ext cx="3599700" cy="401700"/>
          </a:xfrm>
          <a:prstGeom prst="rect">
            <a:avLst/>
          </a:prstGeom>
          <a:noFill/>
          <a:ln>
            <a:noFill/>
          </a:ln>
        </p:spPr>
        <p:txBody>
          <a:bodyPr spcFirstLastPara="1" wrap="square" lIns="68575" tIns="34275" rIns="68575" bIns="34275" anchor="b" anchorCtr="0">
            <a:spAutoFit/>
          </a:bodyPr>
          <a:lstStyle/>
          <a:p>
            <a:pPr marL="0" lvl="0" indent="0" algn="l" rtl="0">
              <a:lnSpc>
                <a:spcPct val="90000"/>
              </a:lnSpc>
              <a:spcBef>
                <a:spcPts val="0"/>
              </a:spcBef>
              <a:spcAft>
                <a:spcPts val="0"/>
              </a:spcAft>
              <a:buClr>
                <a:schemeClr val="dk1"/>
              </a:buClr>
              <a:buSzPts val="2400"/>
              <a:buFont typeface="Calibri"/>
              <a:buNone/>
            </a:pPr>
            <a:r>
              <a:rPr lang="en" b="1"/>
              <a:t>Normal Distribution</a:t>
            </a:r>
            <a:endParaRPr/>
          </a:p>
        </p:txBody>
      </p:sp>
      <p:sp>
        <p:nvSpPr>
          <p:cNvPr id="142" name="Google Shape;142;p27"/>
          <p:cNvSpPr txBox="1">
            <a:spLocks noGrp="1"/>
          </p:cNvSpPr>
          <p:nvPr>
            <p:ph type="body" idx="1"/>
          </p:nvPr>
        </p:nvSpPr>
        <p:spPr>
          <a:xfrm>
            <a:off x="472381" y="1157288"/>
            <a:ext cx="2211900" cy="2144100"/>
          </a:xfrm>
          <a:prstGeom prst="rect">
            <a:avLst/>
          </a:prstGeom>
          <a:noFill/>
          <a:ln>
            <a:noFill/>
          </a:ln>
        </p:spPr>
        <p:txBody>
          <a:bodyPr spcFirstLastPara="1" wrap="square" lIns="68575" tIns="34275" rIns="68575" bIns="34275" anchor="t" anchorCtr="0">
            <a:normAutofit/>
          </a:bodyPr>
          <a:lstStyle/>
          <a:p>
            <a:pPr marL="0" lvl="0" indent="0" algn="l" rtl="0">
              <a:lnSpc>
                <a:spcPct val="90000"/>
              </a:lnSpc>
              <a:spcBef>
                <a:spcPts val="0"/>
              </a:spcBef>
              <a:spcAft>
                <a:spcPts val="0"/>
              </a:spcAft>
              <a:buClr>
                <a:schemeClr val="dk1"/>
              </a:buClr>
              <a:buSzPts val="1200"/>
              <a:buNone/>
            </a:pPr>
            <a:endParaRPr/>
          </a:p>
        </p:txBody>
      </p:sp>
      <p:pic>
        <p:nvPicPr>
          <p:cNvPr id="143" name="Google Shape;143;p27" descr="A diagram of a normal distribution&#10;&#10;Description automatically generated"/>
          <p:cNvPicPr preferRelativeResize="0"/>
          <p:nvPr/>
        </p:nvPicPr>
        <p:blipFill rotWithShape="1">
          <a:blip r:embed="rId3">
            <a:alphaModFix/>
          </a:blip>
          <a:srcRect/>
          <a:stretch/>
        </p:blipFill>
        <p:spPr>
          <a:xfrm>
            <a:off x="665381" y="1743261"/>
            <a:ext cx="2846649" cy="1786481"/>
          </a:xfrm>
          <a:prstGeom prst="rect">
            <a:avLst/>
          </a:prstGeom>
          <a:noFill/>
          <a:ln>
            <a:noFill/>
          </a:ln>
        </p:spPr>
      </p:pic>
      <p:sp>
        <p:nvSpPr>
          <p:cNvPr id="144" name="Google Shape;144;p27"/>
          <p:cNvSpPr txBox="1"/>
          <p:nvPr/>
        </p:nvSpPr>
        <p:spPr>
          <a:xfrm>
            <a:off x="773519" y="3540545"/>
            <a:ext cx="2397000" cy="612300"/>
          </a:xfrm>
          <a:prstGeom prst="rect">
            <a:avLst/>
          </a:prstGeom>
          <a:blipFill rotWithShape="1">
            <a:blip r:embed="rId4">
              <a:alphaModFix/>
            </a:blip>
            <a:stretch>
              <a:fillRect/>
            </a:stretch>
          </a:blip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b="0" i="0" u="none" strike="noStrike" cap="none">
                <a:latin typeface="Calibri"/>
                <a:ea typeface="Calibri"/>
                <a:cs typeface="Calibri"/>
                <a:sym typeface="Calibri"/>
              </a:rPr>
              <a:t> </a:t>
            </a:r>
            <a:endParaRPr sz="1100"/>
          </a:p>
        </p:txBody>
      </p:sp>
      <p:sp>
        <p:nvSpPr>
          <p:cNvPr id="145" name="Google Shape;145;p27"/>
          <p:cNvSpPr txBox="1"/>
          <p:nvPr/>
        </p:nvSpPr>
        <p:spPr>
          <a:xfrm>
            <a:off x="3962840" y="1280299"/>
            <a:ext cx="4651800" cy="3217800"/>
          </a:xfrm>
          <a:prstGeom prst="rect">
            <a:avLst/>
          </a:prstGeom>
          <a:blipFill rotWithShape="1">
            <a:blip r:embed="rId5">
              <a:alphaModFix/>
            </a:blip>
            <a:stretch>
              <a:fillRect l="-389"/>
            </a:stretch>
          </a:blip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a:latin typeface="Calibri"/>
                <a:ea typeface="Calibri"/>
                <a:cs typeface="Calibri"/>
                <a:sym typeface="Calibri"/>
              </a:rPr>
              <a:t> </a:t>
            </a:r>
            <a:endParaRPr sz="1100"/>
          </a:p>
        </p:txBody>
      </p:sp>
      <p:sp>
        <p:nvSpPr>
          <p:cNvPr id="146" name="Google Shape;146;p27"/>
          <p:cNvSpPr txBox="1"/>
          <p:nvPr/>
        </p:nvSpPr>
        <p:spPr>
          <a:xfrm>
            <a:off x="515320" y="418780"/>
            <a:ext cx="5537700" cy="401700"/>
          </a:xfrm>
          <a:prstGeom prst="rect">
            <a:avLst/>
          </a:prstGeom>
          <a:solidFill>
            <a:schemeClr val="accent5"/>
          </a:solidFill>
          <a:ln>
            <a:noFill/>
          </a:ln>
        </p:spPr>
        <p:txBody>
          <a:bodyPr spcFirstLastPara="1" wrap="square" lIns="68575" tIns="34275" rIns="68575" bIns="34275" anchor="b" anchorCtr="0">
            <a:spAutoFit/>
          </a:bodyPr>
          <a:lstStyle/>
          <a:p>
            <a:pPr marL="0" marR="0" lvl="0" indent="0" algn="l" rtl="0">
              <a:lnSpc>
                <a:spcPct val="90000"/>
              </a:lnSpc>
              <a:spcBef>
                <a:spcPts val="0"/>
              </a:spcBef>
              <a:spcAft>
                <a:spcPts val="0"/>
              </a:spcAft>
              <a:buClr>
                <a:schemeClr val="lt1"/>
              </a:buClr>
              <a:buSzPts val="2400"/>
              <a:buFont typeface="Calibri"/>
              <a:buNone/>
            </a:pPr>
            <a:r>
              <a:rPr lang="en" sz="2400" b="1" u="none">
                <a:solidFill>
                  <a:schemeClr val="lt1"/>
                </a:solidFill>
                <a:latin typeface="Calibri"/>
                <a:ea typeface="Calibri"/>
                <a:cs typeface="Calibri"/>
                <a:sym typeface="Calibri"/>
              </a:rPr>
              <a:t>SAMPLE SIZE FORMULA</a:t>
            </a:r>
            <a:endParaRPr sz="1100"/>
          </a:p>
        </p:txBody>
      </p:sp>
      <p:sp>
        <p:nvSpPr>
          <p:cNvPr id="147" name="Google Shape;147;p27"/>
          <p:cNvSpPr txBox="1"/>
          <p:nvPr/>
        </p:nvSpPr>
        <p:spPr>
          <a:xfrm>
            <a:off x="3887391" y="2680415"/>
            <a:ext cx="4727400" cy="276900"/>
          </a:xfrm>
          <a:prstGeom prst="rect">
            <a:avLst/>
          </a:prstGeom>
          <a:blipFill rotWithShape="1">
            <a:blip r:embed="rId6">
              <a:alphaModFix/>
            </a:blip>
            <a:stretch>
              <a:fillRect b="-6559"/>
            </a:stretch>
          </a:blip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a:latin typeface="Calibri"/>
                <a:ea typeface="Calibri"/>
                <a:cs typeface="Calibri"/>
                <a:sym typeface="Calibri"/>
              </a:rPr>
              <a:t> </a:t>
            </a:r>
            <a:endParaRPr sz="1100"/>
          </a:p>
        </p:txBody>
      </p:sp>
      <p:sp>
        <p:nvSpPr>
          <p:cNvPr id="148" name="Google Shape;148;p27"/>
          <p:cNvSpPr txBox="1"/>
          <p:nvPr/>
        </p:nvSpPr>
        <p:spPr>
          <a:xfrm>
            <a:off x="4029830" y="2999710"/>
            <a:ext cx="4584900" cy="715800"/>
          </a:xfrm>
          <a:prstGeom prst="rect">
            <a:avLst/>
          </a:prstGeom>
          <a:noFill/>
          <a:ln>
            <a:noFill/>
          </a:ln>
        </p:spPr>
        <p:txBody>
          <a:bodyPr spcFirstLastPara="1" wrap="square" lIns="68575" tIns="34275" rIns="68575" bIns="34275" anchor="t" anchorCtr="0">
            <a:spAutoFit/>
          </a:bodyPr>
          <a:lstStyle/>
          <a:p>
            <a:pPr marL="0" marR="0" lvl="0" indent="0" algn="just" rtl="0">
              <a:spcBef>
                <a:spcPts val="0"/>
              </a:spcBef>
              <a:spcAft>
                <a:spcPts val="0"/>
              </a:spcAft>
              <a:buNone/>
            </a:pPr>
            <a:r>
              <a:rPr lang="en" sz="1400">
                <a:solidFill>
                  <a:schemeClr val="dk1"/>
                </a:solidFill>
                <a:latin typeface="Calibri"/>
                <a:ea typeface="Calibri"/>
                <a:cs typeface="Calibri"/>
                <a:sym typeface="Calibri"/>
              </a:rPr>
              <a:t>And we could regard the treatment effect as a Bernoulli distribution, whose variance is p(1-p), so we could get </a:t>
            </a:r>
            <a:endParaRPr sz="1100"/>
          </a:p>
          <a:p>
            <a:pPr marL="0" marR="0" lvl="0" indent="0" algn="just" rtl="0">
              <a:spcBef>
                <a:spcPts val="0"/>
              </a:spcBef>
              <a:spcAft>
                <a:spcPts val="0"/>
              </a:spcAft>
              <a:buNone/>
            </a:pPr>
            <a:endParaRPr sz="1400">
              <a:solidFill>
                <a:schemeClr val="dk1"/>
              </a:solidFill>
              <a:latin typeface="Arial"/>
              <a:ea typeface="Arial"/>
              <a:cs typeface="Arial"/>
              <a:sym typeface="Arial"/>
            </a:endParaRPr>
          </a:p>
        </p:txBody>
      </p:sp>
      <p:sp>
        <p:nvSpPr>
          <p:cNvPr id="149" name="Google Shape;149;p27"/>
          <p:cNvSpPr txBox="1"/>
          <p:nvPr/>
        </p:nvSpPr>
        <p:spPr>
          <a:xfrm>
            <a:off x="4029830" y="3734505"/>
            <a:ext cx="4727400" cy="278400"/>
          </a:xfrm>
          <a:prstGeom prst="rect">
            <a:avLst/>
          </a:prstGeom>
          <a:blipFill rotWithShape="1">
            <a:blip r:embed="rId7">
              <a:alphaModFix/>
            </a:blip>
            <a:stretch>
              <a:fillRect t="-118020" b="-185221"/>
            </a:stretch>
          </a:blip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a:latin typeface="Calibri"/>
                <a:ea typeface="Calibri"/>
                <a:cs typeface="Calibri"/>
                <a:sym typeface="Calibri"/>
              </a:rPr>
              <a:t> </a:t>
            </a:r>
            <a:endParaRPr sz="1100"/>
          </a:p>
        </p:txBody>
      </p:sp>
      <p:sp>
        <p:nvSpPr>
          <p:cNvPr id="150" name="Google Shape;150;p27"/>
          <p:cNvSpPr txBox="1"/>
          <p:nvPr/>
        </p:nvSpPr>
        <p:spPr>
          <a:xfrm>
            <a:off x="4776481" y="836354"/>
            <a:ext cx="2949000" cy="401700"/>
          </a:xfrm>
          <a:prstGeom prst="rect">
            <a:avLst/>
          </a:prstGeom>
          <a:noFill/>
          <a:ln>
            <a:noFill/>
          </a:ln>
        </p:spPr>
        <p:txBody>
          <a:bodyPr spcFirstLastPara="1" wrap="square" lIns="68575" tIns="34275" rIns="68575" bIns="34275" anchor="b" anchorCtr="0">
            <a:spAutoFit/>
          </a:bodyPr>
          <a:lstStyle/>
          <a:p>
            <a:pPr marL="0" marR="0" lvl="0" indent="0" algn="l" rtl="0">
              <a:lnSpc>
                <a:spcPct val="90000"/>
              </a:lnSpc>
              <a:spcBef>
                <a:spcPts val="0"/>
              </a:spcBef>
              <a:spcAft>
                <a:spcPts val="0"/>
              </a:spcAft>
              <a:buClr>
                <a:schemeClr val="dk1"/>
              </a:buClr>
              <a:buSzPts val="2400"/>
              <a:buFont typeface="Calibri"/>
              <a:buNone/>
            </a:pPr>
            <a:r>
              <a:rPr lang="en" sz="2400" b="1" u="none">
                <a:solidFill>
                  <a:schemeClr val="dk1"/>
                </a:solidFill>
                <a:latin typeface="Calibri"/>
                <a:ea typeface="Calibri"/>
                <a:cs typeface="Calibri"/>
                <a:sym typeface="Calibri"/>
              </a:rPr>
              <a:t>BINARY –TWO ARMS</a:t>
            </a:r>
            <a:endParaRPr sz="2400" b="0" u="none">
              <a:solidFill>
                <a:schemeClr val="dk1"/>
              </a:solidFill>
              <a:latin typeface="Calibri"/>
              <a:ea typeface="Calibri"/>
              <a:cs typeface="Calibri"/>
              <a:sym typeface="Calibri"/>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3" name="Google Shape;353;p54"/>
          <p:cNvSpPr txBox="1">
            <a:spLocks noGrp="1"/>
          </p:cNvSpPr>
          <p:nvPr>
            <p:ph type="title"/>
          </p:nvPr>
        </p:nvSpPr>
        <p:spPr>
          <a:xfrm>
            <a:off x="311700" y="467350"/>
            <a:ext cx="8520600" cy="572700"/>
          </a:xfrm>
          <a:prstGeom prst="rect">
            <a:avLst/>
          </a:prstGeom>
          <a:solidFill>
            <a:srgbClr val="5B9BD5"/>
          </a:solidFill>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solidFill>
                  <a:schemeClr val="lt1"/>
                </a:solidFill>
              </a:rPr>
              <a:t>Family 1</a:t>
            </a:r>
            <a:endParaRPr>
              <a:solidFill>
                <a:schemeClr val="lt1"/>
              </a:solidFill>
            </a:endParaRPr>
          </a:p>
        </p:txBody>
      </p:sp>
      <p:sp>
        <p:nvSpPr>
          <p:cNvPr id="354" name="Google Shape;354;p54"/>
          <p:cNvSpPr txBox="1">
            <a:spLocks noGrp="1"/>
          </p:cNvSpPr>
          <p:nvPr>
            <p:ph type="body" idx="1"/>
          </p:nvPr>
        </p:nvSpPr>
        <p:spPr>
          <a:xfrm>
            <a:off x="68950" y="1152475"/>
            <a:ext cx="39999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2300" b="1"/>
              <a:t>H1: 210mg v Placebo</a:t>
            </a:r>
            <a:endParaRPr sz="2300" b="1"/>
          </a:p>
          <a:p>
            <a:pPr marL="0" lvl="0" indent="0" algn="l" rtl="0">
              <a:spcBef>
                <a:spcPts val="1200"/>
              </a:spcBef>
              <a:spcAft>
                <a:spcPts val="0"/>
              </a:spcAft>
              <a:buNone/>
            </a:pPr>
            <a:endParaRPr sz="2100"/>
          </a:p>
          <a:p>
            <a:pPr marL="0" lvl="0" indent="0" algn="l" rtl="0">
              <a:spcBef>
                <a:spcPts val="1200"/>
              </a:spcBef>
              <a:spcAft>
                <a:spcPts val="1200"/>
              </a:spcAft>
              <a:buNone/>
            </a:pPr>
            <a:endParaRPr sz="2100"/>
          </a:p>
        </p:txBody>
      </p:sp>
      <p:sp>
        <p:nvSpPr>
          <p:cNvPr id="355" name="Google Shape;355;p54"/>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2300" b="1"/>
              <a:t>H3: 140mg v Placebo</a:t>
            </a:r>
            <a:endParaRPr sz="2300" b="1"/>
          </a:p>
          <a:p>
            <a:pPr marL="0" lvl="0" indent="0" algn="l" rtl="0">
              <a:spcBef>
                <a:spcPts val="1200"/>
              </a:spcBef>
              <a:spcAft>
                <a:spcPts val="1200"/>
              </a:spcAft>
              <a:buClr>
                <a:schemeClr val="dk1"/>
              </a:buClr>
              <a:buSzPts val="1100"/>
              <a:buFont typeface="Arial"/>
              <a:buNone/>
            </a:pPr>
            <a:endParaRPr sz="2100"/>
          </a:p>
        </p:txBody>
      </p:sp>
      <p:pic>
        <p:nvPicPr>
          <p:cNvPr id="356" name="Google Shape;356;p54"/>
          <p:cNvPicPr preferRelativeResize="0"/>
          <p:nvPr/>
        </p:nvPicPr>
        <p:blipFill rotWithShape="1">
          <a:blip r:embed="rId3">
            <a:alphaModFix/>
          </a:blip>
          <a:srcRect r="7364"/>
          <a:stretch/>
        </p:blipFill>
        <p:spPr>
          <a:xfrm>
            <a:off x="-1" y="1809750"/>
            <a:ext cx="4491075" cy="3333750"/>
          </a:xfrm>
          <a:prstGeom prst="rect">
            <a:avLst/>
          </a:prstGeom>
          <a:noFill/>
          <a:ln>
            <a:noFill/>
          </a:ln>
        </p:spPr>
      </p:pic>
      <p:pic>
        <p:nvPicPr>
          <p:cNvPr id="357" name="Google Shape;357;p54"/>
          <p:cNvPicPr preferRelativeResize="0"/>
          <p:nvPr/>
        </p:nvPicPr>
        <p:blipFill>
          <a:blip r:embed="rId4">
            <a:alphaModFix/>
          </a:blip>
          <a:stretch>
            <a:fillRect/>
          </a:stretch>
        </p:blipFill>
        <p:spPr>
          <a:xfrm>
            <a:off x="4498436" y="1876425"/>
            <a:ext cx="4667824" cy="32004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362" name="Google Shape;362;p55"/>
          <p:cNvSpPr txBox="1">
            <a:spLocks noGrp="1"/>
          </p:cNvSpPr>
          <p:nvPr>
            <p:ph type="title"/>
          </p:nvPr>
        </p:nvSpPr>
        <p:spPr>
          <a:xfrm>
            <a:off x="311700" y="445025"/>
            <a:ext cx="8520600" cy="572700"/>
          </a:xfrm>
          <a:prstGeom prst="rect">
            <a:avLst/>
          </a:prstGeom>
          <a:solidFill>
            <a:srgbClr val="5099D8"/>
          </a:solidFill>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solidFill>
                  <a:schemeClr val="lt1"/>
                </a:solidFill>
              </a:rPr>
              <a:t>Reject H1 and H3</a:t>
            </a:r>
            <a:endParaRPr>
              <a:solidFill>
                <a:schemeClr val="lt1"/>
              </a:solidFill>
            </a:endParaRPr>
          </a:p>
        </p:txBody>
      </p:sp>
      <p:sp>
        <p:nvSpPr>
          <p:cNvPr id="363" name="Google Shape;363;p5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PASI 75 for 210mg is significantly different than PASI 75 for placebo</a:t>
            </a:r>
            <a:endParaRPr/>
          </a:p>
          <a:p>
            <a:pPr marL="0" lvl="0" indent="0" algn="l" rtl="0">
              <a:spcBef>
                <a:spcPts val="1200"/>
              </a:spcBef>
              <a:spcAft>
                <a:spcPts val="0"/>
              </a:spcAft>
              <a:buNone/>
            </a:pPr>
            <a:endParaRPr/>
          </a:p>
          <a:p>
            <a:pPr marL="457200" lvl="0" indent="-342900" algn="l" rtl="0">
              <a:spcBef>
                <a:spcPts val="1200"/>
              </a:spcBef>
              <a:spcAft>
                <a:spcPts val="0"/>
              </a:spcAft>
              <a:buSzPts val="1800"/>
              <a:buChar char="●"/>
            </a:pPr>
            <a:r>
              <a:rPr lang="en"/>
              <a:t>PASI 75 for 140mg is significantly different than PASI 75 for placebo</a:t>
            </a:r>
            <a:endParaRPr/>
          </a:p>
          <a:p>
            <a:pPr marL="0" lvl="0" indent="0" algn="l" rtl="0">
              <a:spcBef>
                <a:spcPts val="1200"/>
              </a:spcBef>
              <a:spcAft>
                <a:spcPts val="0"/>
              </a:spcAft>
              <a:buNone/>
            </a:pPr>
            <a:endParaRPr/>
          </a:p>
          <a:p>
            <a:pPr marL="457200" lvl="0" indent="-342900" algn="l" rtl="0">
              <a:spcBef>
                <a:spcPts val="1200"/>
              </a:spcBef>
              <a:spcAft>
                <a:spcPts val="0"/>
              </a:spcAft>
              <a:buSzPts val="1800"/>
              <a:buChar char="●"/>
            </a:pPr>
            <a:r>
              <a:rPr lang="en"/>
              <a:t>Better improvement in PASI for subjects who took the test drug</a:t>
            </a:r>
            <a:endParaRPr/>
          </a:p>
          <a:p>
            <a:pPr marL="457200" lvl="0" indent="0" algn="l" rtl="0">
              <a:spcBef>
                <a:spcPts val="1200"/>
              </a:spcBef>
              <a:spcAft>
                <a:spcPts val="1200"/>
              </a:spcAft>
              <a:buNone/>
            </a:pP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sp>
        <p:nvSpPr>
          <p:cNvPr id="368" name="Google Shape;368;p56"/>
          <p:cNvSpPr txBox="1">
            <a:spLocks noGrp="1"/>
          </p:cNvSpPr>
          <p:nvPr>
            <p:ph type="title"/>
          </p:nvPr>
        </p:nvSpPr>
        <p:spPr>
          <a:xfrm>
            <a:off x="311700" y="188775"/>
            <a:ext cx="8520600" cy="572700"/>
          </a:xfrm>
          <a:prstGeom prst="rect">
            <a:avLst/>
          </a:prstGeom>
          <a:solidFill>
            <a:srgbClr val="5B9BD5"/>
          </a:solidFill>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solidFill>
                  <a:schemeClr val="lt1"/>
                </a:solidFill>
              </a:rPr>
              <a:t>Family 2</a:t>
            </a:r>
            <a:endParaRPr>
              <a:solidFill>
                <a:schemeClr val="lt1"/>
              </a:solidFill>
            </a:endParaRPr>
          </a:p>
        </p:txBody>
      </p:sp>
      <p:sp>
        <p:nvSpPr>
          <p:cNvPr id="369" name="Google Shape;369;p56"/>
          <p:cNvSpPr txBox="1">
            <a:spLocks noGrp="1"/>
          </p:cNvSpPr>
          <p:nvPr>
            <p:ph type="body" idx="1"/>
          </p:nvPr>
        </p:nvSpPr>
        <p:spPr>
          <a:xfrm>
            <a:off x="311700" y="936675"/>
            <a:ext cx="39999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2200" b="1"/>
              <a:t>H2: 210mg v Active Control</a:t>
            </a:r>
            <a:endParaRPr sz="2200" b="1"/>
          </a:p>
          <a:p>
            <a:pPr marL="0" lvl="0" indent="0" algn="l" rtl="0">
              <a:spcBef>
                <a:spcPts val="1200"/>
              </a:spcBef>
              <a:spcAft>
                <a:spcPts val="1200"/>
              </a:spcAft>
              <a:buNone/>
            </a:pPr>
            <a:endParaRPr sz="2200"/>
          </a:p>
        </p:txBody>
      </p:sp>
      <p:sp>
        <p:nvSpPr>
          <p:cNvPr id="370" name="Google Shape;370;p56"/>
          <p:cNvSpPr txBox="1">
            <a:spLocks noGrp="1"/>
          </p:cNvSpPr>
          <p:nvPr>
            <p:ph type="body" idx="2"/>
          </p:nvPr>
        </p:nvSpPr>
        <p:spPr>
          <a:xfrm>
            <a:off x="4886350" y="863550"/>
            <a:ext cx="39999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2200" b="1"/>
              <a:t>H4: 140mg v Active Control</a:t>
            </a:r>
            <a:endParaRPr sz="2200" b="1"/>
          </a:p>
          <a:p>
            <a:pPr marL="0" lvl="0" indent="0" algn="l" rtl="0">
              <a:spcBef>
                <a:spcPts val="1200"/>
              </a:spcBef>
              <a:spcAft>
                <a:spcPts val="0"/>
              </a:spcAft>
              <a:buNone/>
            </a:pPr>
            <a:endParaRPr sz="2200" b="1"/>
          </a:p>
          <a:p>
            <a:pPr marL="0" lvl="0" indent="0" algn="l" rtl="0">
              <a:spcBef>
                <a:spcPts val="1200"/>
              </a:spcBef>
              <a:spcAft>
                <a:spcPts val="1200"/>
              </a:spcAft>
              <a:buNone/>
            </a:pPr>
            <a:endParaRPr sz="2200"/>
          </a:p>
        </p:txBody>
      </p:sp>
      <p:pic>
        <p:nvPicPr>
          <p:cNvPr id="371" name="Google Shape;371;p56"/>
          <p:cNvPicPr preferRelativeResize="0"/>
          <p:nvPr/>
        </p:nvPicPr>
        <p:blipFill>
          <a:blip r:embed="rId3">
            <a:alphaModFix/>
          </a:blip>
          <a:stretch>
            <a:fillRect/>
          </a:stretch>
        </p:blipFill>
        <p:spPr>
          <a:xfrm>
            <a:off x="-1" y="1796011"/>
            <a:ext cx="4778475" cy="3347488"/>
          </a:xfrm>
          <a:prstGeom prst="rect">
            <a:avLst/>
          </a:prstGeom>
          <a:noFill/>
          <a:ln>
            <a:noFill/>
          </a:ln>
        </p:spPr>
      </p:pic>
      <p:pic>
        <p:nvPicPr>
          <p:cNvPr id="372" name="Google Shape;372;p56"/>
          <p:cNvPicPr preferRelativeResize="0"/>
          <p:nvPr/>
        </p:nvPicPr>
        <p:blipFill>
          <a:blip r:embed="rId4">
            <a:alphaModFix/>
          </a:blip>
          <a:stretch>
            <a:fillRect/>
          </a:stretch>
        </p:blipFill>
        <p:spPr>
          <a:xfrm>
            <a:off x="4505575" y="1958175"/>
            <a:ext cx="4692550" cy="30588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p57"/>
          <p:cNvSpPr txBox="1">
            <a:spLocks noGrp="1"/>
          </p:cNvSpPr>
          <p:nvPr>
            <p:ph type="title"/>
          </p:nvPr>
        </p:nvSpPr>
        <p:spPr>
          <a:xfrm>
            <a:off x="311700" y="445025"/>
            <a:ext cx="8520600" cy="572700"/>
          </a:xfrm>
          <a:prstGeom prst="rect">
            <a:avLst/>
          </a:prstGeom>
          <a:solidFill>
            <a:srgbClr val="5B9BD5"/>
          </a:solidFill>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solidFill>
                  <a:schemeClr val="lt1"/>
                </a:solidFill>
              </a:rPr>
              <a:t>Accept H4 and Reject H2</a:t>
            </a:r>
            <a:endParaRPr>
              <a:solidFill>
                <a:schemeClr val="lt1"/>
              </a:solidFill>
            </a:endParaRPr>
          </a:p>
        </p:txBody>
      </p:sp>
      <p:sp>
        <p:nvSpPr>
          <p:cNvPr id="378" name="Google Shape;378;p5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There is no difference in PASI 75 for the 140mg dose compared to the active control</a:t>
            </a:r>
            <a:endParaRPr/>
          </a:p>
          <a:p>
            <a:pPr marL="0" lvl="0" indent="0" algn="l" rtl="0">
              <a:spcBef>
                <a:spcPts val="1200"/>
              </a:spcBef>
              <a:spcAft>
                <a:spcPts val="0"/>
              </a:spcAft>
              <a:buNone/>
            </a:pPr>
            <a:endParaRPr/>
          </a:p>
          <a:p>
            <a:pPr marL="457200" lvl="0" indent="-342900" algn="l" rtl="0">
              <a:spcBef>
                <a:spcPts val="1200"/>
              </a:spcBef>
              <a:spcAft>
                <a:spcPts val="0"/>
              </a:spcAft>
              <a:buSzPts val="1800"/>
              <a:buChar char="●"/>
            </a:pPr>
            <a:r>
              <a:rPr lang="en"/>
              <a:t>There is a significant difference in PASI 75 for the 210mg dose of the test drug compared to the active control</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ocumentclass{article}&#10;\usepackage{anyfontsize,  amsmath, amsfonts, amssymb, amsthm, array, bm, caption, enumitem,  epsfig, fancyhdr, float, graphics, graphicx, hieroglf, inputenc, latexsym, lipsum, listings, mathtools, mwe, pifont, wrapfig, varwidth,  xcolor, xspace}&#10;&#10;\usepackage{esint}&#10;\usepackage[geometry]{ifsym}&#10;\usepackage{geometry}&#10; \geometry{&#10; a4paper,&#10; total={170mm,225mm},&#10; left=20mm,&#10; top=35mm,&#10;}&#10;&#10;\pagestyle{empty}&#10;\begin{document}&#10;&#10;$$\text{Drug X: Phase III}$$&#10;\end{document}" title="IguanaTex Bitmap Display"/>
          <p:cNvPicPr>
            <a:picLocks noChangeAspect="1"/>
          </p:cNvPicPr>
          <p:nvPr>
            <p:custDataLst>
              <p:tags r:id="rId1"/>
            </p:custDataLst>
          </p:nvPr>
        </p:nvPicPr>
        <p:blipFill>
          <a:blip r:embed="rId5">
            <a:extLst>
              <a:ext uri="{28A0092B-C50C-407E-A947-70E740481C1C}">
                <a14:useLocalDpi xmlns:a14="http://schemas.microsoft.com/office/drawing/2010/main" val="0"/>
              </a:ext>
            </a:extLst>
          </a:blip>
          <a:stretch>
            <a:fillRect/>
          </a:stretch>
        </p:blipFill>
        <p:spPr>
          <a:xfrm>
            <a:off x="1172644" y="841687"/>
            <a:ext cx="6954818" cy="790442"/>
          </a:xfrm>
          <a:prstGeom prst="rect">
            <a:avLst/>
          </a:prstGeom>
        </p:spPr>
      </p:pic>
      <p:pic>
        <p:nvPicPr>
          <p:cNvPr id="5" name="Picture 4" descr="\documentclass{article}&#10;\usepackage{anyfontsize,  amsmath, amsfonts, amssymb, amsthm, array, bm, caption, enumitem,  epsfig, fancyhdr, float, graphics, graphicx, hieroglf, inputenc, latexsym, lipsum, listings, mathtools, mwe, pifont, wrapfig, varwidth,  xcolor, xspace}&#10;&#10;\usepackage{esint}&#10;\usepackage[geometry]{ifsym}&#10;\usepackage{geometry}&#10; \geometry{&#10; a4paper,&#10; total={170mm,225mm},&#10; left=20mm,&#10; top=35mm,&#10;}&#10;&#10;\pagestyle{empty}&#10;\begin{document}&#10;&#10;$$\text{Part 3:}$$&#10;\end{document}" title="IguanaTex Bitmap Display"/>
          <p:cNvPicPr>
            <a:picLocks noChangeAspect="1"/>
          </p:cNvPicPr>
          <p:nvPr>
            <p:custDataLst>
              <p:tags r:id="rId2"/>
            </p:custDataLst>
          </p:nvPr>
        </p:nvPicPr>
        <p:blipFill>
          <a:blip r:embed="rId6">
            <a:extLst>
              <a:ext uri="{28A0092B-C50C-407E-A947-70E740481C1C}">
                <a14:useLocalDpi xmlns:a14="http://schemas.microsoft.com/office/drawing/2010/main" val="0"/>
              </a:ext>
            </a:extLst>
          </a:blip>
          <a:stretch>
            <a:fillRect/>
          </a:stretch>
        </p:blipFill>
        <p:spPr>
          <a:xfrm>
            <a:off x="3859610" y="2700996"/>
            <a:ext cx="1515742" cy="364901"/>
          </a:xfrm>
          <a:prstGeom prst="rect">
            <a:avLst/>
          </a:prstGeom>
        </p:spPr>
      </p:pic>
      <p:pic>
        <p:nvPicPr>
          <p:cNvPr id="4" name="Picture 3" descr="\documentclass{article}&#10;\usepackage{anyfontsize,  amsmath, amsfonts, amssymb, amsthm, array, bm, caption, enumitem,  epsfig, fancyhdr, float, graphics, graphicx, hieroglf, inputenc, latexsym, lipsum, listings, mathtools, mwe, pifont, wrapfig, varwidth,  xcolor, xspace}&#10;&#10;\usepackage{esint}&#10;\usepackage[geometry]{ifsym}&#10;\usepackage{geometry}&#10; \geometry{&#10; a4paper,&#10; total={170mm,225mm},&#10; left=20mm,&#10; top=35mm,&#10;}&#10;&#10;\pagestyle{empty}&#10;\begin{document}&#10;&#10;$$\text{Supplemental Analysis}$$&#10;\end{document}" title="IguanaTex Bitmap Display"/>
          <p:cNvPicPr>
            <a:picLocks noChangeAspect="1"/>
          </p:cNvPicPr>
          <p:nvPr>
            <p:custDataLst>
              <p:tags r:id="rId3"/>
            </p:custDataLst>
          </p:nvPr>
        </p:nvPicPr>
        <p:blipFill>
          <a:blip r:embed="rId7" cstate="print">
            <a:extLst>
              <a:ext uri="{28A0092B-C50C-407E-A947-70E740481C1C}">
                <a14:useLocalDpi xmlns:a14="http://schemas.microsoft.com/office/drawing/2010/main" val="0"/>
              </a:ext>
            </a:extLst>
          </a:blip>
          <a:stretch>
            <a:fillRect/>
          </a:stretch>
        </p:blipFill>
        <p:spPr>
          <a:xfrm>
            <a:off x="2394822" y="3339746"/>
            <a:ext cx="4510461" cy="422856"/>
          </a:xfrm>
          <a:prstGeom prst="rect">
            <a:avLst/>
          </a:prstGeom>
        </p:spPr>
      </p:pic>
    </p:spTree>
    <p:extLst>
      <p:ext uri="{BB962C8B-B14F-4D97-AF65-F5344CB8AC3E}">
        <p14:creationId xmlns:p14="http://schemas.microsoft.com/office/powerpoint/2010/main" val="175272708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ocumentclass{article}&#10;\usepackage{anyfontsize,  amsmath, amsfonts, amssymb, amsthm, array, bm, caption, enumitem,  epsfig, fancyhdr, float, graphics, graphicx, hieroglf, inputenc, latexsym, lipsum, listings, mathtools, mwe, pifont, wrapfig, varwidth,  xcolor, xspace}&#10;&#10;&#10;\pagestyle{empty}&#10;\begin{document}&#10;&#10;$$\text{$$Part 3(a):}$$&#10;\vspace{-0.6cm}&#10;$$\text{Analysis of Repeated Measures}$$&#10;&#10;\end{document}" title="IguanaTex Bitmap Display"/>
          <p:cNvPicPr>
            <a:picLocks noChangeAspect="1"/>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279181" y="1017085"/>
            <a:ext cx="8552656" cy="1421642"/>
          </a:xfrm>
          <a:prstGeom prst="rect">
            <a:avLst/>
          </a:prstGeom>
        </p:spPr>
      </p:pic>
      <p:pic>
        <p:nvPicPr>
          <p:cNvPr id="5" name="Picture 4" descr="\documentclass{article}&#10;\usepackage{anyfontsize,  amsmath, amsfonts, amssymb, amsthm, array, bm, caption, enumitem,  epsfig, fancyhdr, float, graphics, graphicx, hieroglf, inputenc, latexsym, lipsum, listings, mathtools, mwe, pifont, wrapfig, varwidth,  xcolor, xspace}&#10;&#10;&#10;\pagestyle{empty}&#10;\begin{document}&#10;&#10;$$\text{A linear mixed effects model}$$&#10;\vspace{-0.60cm}&#10;$$\text{for the \% reduction from baseline}$$&#10;\vspace{-0.60cm}&#10;$$\text{PASI through week 6}$$&#10;&#10;\end{document}" title="IguanaTex Bitmap Display"/>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tretch>
            <a:fillRect/>
          </a:stretch>
        </p:blipFill>
        <p:spPr>
          <a:xfrm>
            <a:off x="2048303" y="2987310"/>
            <a:ext cx="5014413" cy="1202963"/>
          </a:xfrm>
          <a:prstGeom prst="rect">
            <a:avLst/>
          </a:prstGeom>
        </p:spPr>
      </p:pic>
      <p:sp>
        <p:nvSpPr>
          <p:cNvPr id="8" name="Rectangle 7"/>
          <p:cNvSpPr/>
          <p:nvPr/>
        </p:nvSpPr>
        <p:spPr>
          <a:xfrm>
            <a:off x="185058" y="163285"/>
            <a:ext cx="8730343" cy="4713515"/>
          </a:xfrm>
          <a:prstGeom prst="rect">
            <a:avLst/>
          </a:prstGeom>
          <a:noFill/>
          <a:ln w="1079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Tree>
    <p:extLst>
      <p:ext uri="{BB962C8B-B14F-4D97-AF65-F5344CB8AC3E}">
        <p14:creationId xmlns:p14="http://schemas.microsoft.com/office/powerpoint/2010/main" val="142405297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p:cNvSpPr/>
          <p:nvPr/>
        </p:nvSpPr>
        <p:spPr>
          <a:xfrm>
            <a:off x="144440" y="79646"/>
            <a:ext cx="8825389" cy="5279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pic>
        <p:nvPicPr>
          <p:cNvPr id="2" name="Picture 1" descr="\documentclass{article}&#10;\usepackage{anyfontsize,  amsmath, amsfonts, amssymb, amsthm, array, bm, caption, enumitem,  epsfig, fancyhdr, float, graphics, graphicx, hieroglf, inputenc, latexsym, lipsum, listings, mathtools, mwe, pifont, wrapfig, varwidth,  xcolor, xspace}&#10;&#10;&#10;\pagestyle{empty}&#10;\begin{document}&#10;&#10;$$\text{\textit{\textbf{Fixed Effects}}}$$&#10;&#10;\end{document}" title="IguanaTex Bitmap Display"/>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tretch>
            <a:fillRect/>
          </a:stretch>
        </p:blipFill>
        <p:spPr>
          <a:xfrm>
            <a:off x="144440" y="1249682"/>
            <a:ext cx="1615885" cy="226314"/>
          </a:xfrm>
          <a:prstGeom prst="rect">
            <a:avLst/>
          </a:prstGeom>
        </p:spPr>
      </p:pic>
      <p:pic>
        <p:nvPicPr>
          <p:cNvPr id="22" name="Picture 21" descr="\documentclass{article}&#10;\usepackage{anyfontsize,  amsmath, amsfonts, amssymb, amsthm, array, bm, caption, enumitem,  epsfig, fancyhdr, float, graphics, graphicx, hieroglf, inputenc, latexsym, lipsum, listings, mathtools, mwe, pifont, wrapfig, varwidth,  xcolor, xspace}&#10;&#10;&#10;\pagestyle{empty}&#10;\begin{document}&#10;&#10;&#10;\begin{table}[H]&#10; \begin{minipage}{0.80\textwidth}&#10;  \begin{tabular}{lll}&#10;   \multicolumn{2}{l}{\textit{Effect}}&#10;   &amp;\multicolumn{1}{l}{\textit{Levels}}\\ \hline \hline&#10;   $TRTPN$ &amp;= Treatment&amp;\; \quad Drug X(210mg) vs. Placebo\\&#10;   &amp;&amp;or Drug X(140mg) vs. Placebo\\&#10;   &amp;&amp;or Drug X(210mg) vs. Active. Control\\&#10;   &amp;&amp;or Drug X(140mg) vs. Active. Control\\ \hline&#10;   $WEIGHT$ &amp;= Baseline Body Weight Group \quad \quad \quad\quad \quad &#10;   \quad&#10;   &amp;\quad = 0 if weight $\leq 100$ kg\\&#10;   &amp;&amp;\quad =1 otherwise\\ \hline&#10;   $BASEPASI$ &amp;= Baseline PASI (BP) Score &#10;   &amp;\quad = 0 if subject BP $\leq$ $med$(BP)\\&#10;   &amp;&amp;\quad =1 otherwise\\ \hline&#10;   $AVISITN$ &amp;= Visit number&#10;   &amp;\quad=  0,1,2,3,4,5; 0 is Baseline visit\\&#10;   &amp;&amp;\quad \quad(6 total visits)\\ &#10;   \hline \hline&#10;  \end{tabular} &#10; \end{minipage}&#10;\end{table}&#10;&#10;\end{document}" title="IguanaTex Bitmap Display"/>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343989" y="1580164"/>
            <a:ext cx="8284404" cy="2501325"/>
          </a:xfrm>
          <a:prstGeom prst="rect">
            <a:avLst/>
          </a:prstGeom>
        </p:spPr>
      </p:pic>
      <p:pic>
        <p:nvPicPr>
          <p:cNvPr id="4" name="Picture 3" descr="\documentclass{article}&#10;\usepackage{anyfontsize,  amsmath, amsfonts, amssymb, amsthm, array, bm, caption, enumitem,  epsfig, fancyhdr, float, graphics, graphicx, hieroglf, inputenc, latexsym, lipsum, listings, mathtools, mwe, pifont, wrapfig, varwidth,  xcolor, xspace}&#10;&#10;&#10;\pagestyle{empty}&#10;\begin{document}&#10;&#10;$$\text{\textit{\textbf{Random Effects}}}$$&#10;&#10;\end{document}" title="IguanaTex Bitmap Display"/>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144440" y="4208132"/>
            <a:ext cx="1974376" cy="225557"/>
          </a:xfrm>
          <a:prstGeom prst="rect">
            <a:avLst/>
          </a:prstGeom>
        </p:spPr>
      </p:pic>
      <p:pic>
        <p:nvPicPr>
          <p:cNvPr id="19" name="Picture 18" descr="\documentclass{article}&#10;\usepackage{anyfontsize,  amsmath, amsfonts, amssymb, amsthm, array, bm, caption, enumitem,  epsfig, fancyhdr, float, graphics, graphicx, hieroglf, inputenc, latexsym, lipsum, listings, mathtools, mwe, pifont, wrapfig, varwidth,  xcolor, xspace}&#10;&#10;&#10;\pagestyle{empty}&#10;\begin{document}&#10;&#10;\begin{table}[H]&#10; \begin{minipage}{0.80\textwidth}&#10;  \begin{tabular}{lll}&#10;   \multicolumn{2}{l}{\textit{Effect}}&#10;   &amp;\multicolumn{1}{l}{\textit{Levels}}\\ \hline &#10;   $USUBJID$ &amp;= Subject \quad \quad \quad\quad\quad \quad &#10;   \quad\quad\quad &#10;   \quad \quad\quad \quad \quad \quad\quad \quad &amp;\;  unique subject &#10;   ID\quad \quad \quad\quad\quad &#10;   \quad \quad \quad\\&#10;   \hline &#10;  \end{tabular} &#10; \end{minipage}&#10;\end{table}&#10;\end{document}" title="IguanaTex Bitmap Display"/>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343988" y="4560591"/>
            <a:ext cx="8092646" cy="422329"/>
          </a:xfrm>
          <a:prstGeom prst="rect">
            <a:avLst/>
          </a:prstGeom>
        </p:spPr>
      </p:pic>
      <p:pic>
        <p:nvPicPr>
          <p:cNvPr id="24" name="Picture 23" descr="\documentclass{article}&#10;\usepackage{anyfontsize,  amsmath, amsfonts, amssymb, amsthm, array, bm, caption, enumitem,  epsfig, fancyhdr, float, graphics, graphicx, hieroglf, inputenc, latexsym, lipsum, listings, mathtools, mwe, pifont, wrapfig, varwidth,  xcolor, xspace}&#10;&#10;&#10;\pagestyle{empty}&#10;\begin{document}&#10;&#10;\begin{table}[H]&#10; \begin{minipage}{0.80\textwidth}&#10;  \begin{tabular}{lll}\hline   &#10;   $PCHG$ &amp;\quad \quad\quad$=\%$ reduction from Baseline PASI Score&#10;   \quad \quad\quad&amp;\;\quad \quad\quad \quad \quad\quad continuous endpoint\quad \quad \quad\quad\quad &#10;   \quad \quad \quad\\&#10;   \hline &#10;  \end{tabular} &#10; \end{minipage}&#10;\end{table}&#10;\end{document}" title="IguanaTex Bitmap Display"/>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tretch>
            <a:fillRect/>
          </a:stretch>
        </p:blipFill>
        <p:spPr>
          <a:xfrm>
            <a:off x="343988" y="933160"/>
            <a:ext cx="8254077" cy="202805"/>
          </a:xfrm>
          <a:prstGeom prst="rect">
            <a:avLst/>
          </a:prstGeom>
        </p:spPr>
      </p:pic>
      <p:pic>
        <p:nvPicPr>
          <p:cNvPr id="12" name="Picture 11" descr="\documentclass{article}&#10;\usepackage{anyfontsize,  amsmath, amsfonts, amssymb, amsthm, array, bm, caption, enumitem,  epsfig, fancyhdr, float, graphics, graphicx, hieroglf, inputenc, latexsym, lipsum, listings, mathtools, mwe, pifont, wrapfig, varwidth,  xcolor, xspace}&#10;&#10;&#10;\pagestyle{empty}&#10;\begin{document}&#10;&#10;$$\text{\textit{\textbf{Response}}}$$&#10;&#10;\end{document}" title="IguanaTex Bitmap Display"/>
          <p:cNvPicPr>
            <a:picLocks noChangeAspect="1"/>
          </p:cNvPicPr>
          <p:nvPr>
            <p:custDataLst>
              <p:tags r:id="rId6"/>
            </p:custDataLst>
          </p:nvPr>
        </p:nvPicPr>
        <p:blipFill>
          <a:blip r:embed="rId14" cstate="print">
            <a:extLst>
              <a:ext uri="{28A0092B-C50C-407E-A947-70E740481C1C}">
                <a14:useLocalDpi xmlns:a14="http://schemas.microsoft.com/office/drawing/2010/main" val="0"/>
              </a:ext>
            </a:extLst>
          </a:blip>
          <a:stretch>
            <a:fillRect/>
          </a:stretch>
        </p:blipFill>
        <p:spPr>
          <a:xfrm>
            <a:off x="154838" y="607592"/>
            <a:ext cx="1171872" cy="226314"/>
          </a:xfrm>
          <a:prstGeom prst="rect">
            <a:avLst/>
          </a:prstGeom>
        </p:spPr>
      </p:pic>
      <p:pic>
        <p:nvPicPr>
          <p:cNvPr id="13" name="Picture 12" descr="\documentclass{article}&#10;\usepackage{anyfontsize,  amsmath, amsfonts, amssymb, amsthm, array, bm, caption, enumitem,  epsfig, fancyhdr, float, graphics, graphicx, hieroglf, inputenc, latexsym, lipsum, listings, mathtools, mwe, pifont, wrapfig, varwidth,  xcolor, xspace}&#10;&#10;&#10;\pagestyle{empty}&#10;\begin{document}&#10;&#10;$$\text{The Model}$$&#10;&#10;\end{document}" title="IguanaTex Bitmap Display"/>
          <p:cNvPicPr>
            <a:picLocks noChangeAspect="1"/>
          </p:cNvPicPr>
          <p:nvPr>
            <p:custDataLst>
              <p:tags r:id="rId7"/>
            </p:custDataLst>
          </p:nvPr>
        </p:nvPicPr>
        <p:blipFill>
          <a:blip r:embed="rId15" cstate="print">
            <a:extLst>
              <a:ext uri="{28A0092B-C50C-407E-A947-70E740481C1C}">
                <a14:useLocalDpi xmlns:a14="http://schemas.microsoft.com/office/drawing/2010/main" val="0"/>
              </a:ext>
            </a:extLst>
          </a:blip>
          <a:stretch>
            <a:fillRect/>
          </a:stretch>
        </p:blipFill>
        <p:spPr>
          <a:xfrm>
            <a:off x="144439" y="151973"/>
            <a:ext cx="2260979" cy="336987"/>
          </a:xfrm>
          <a:prstGeom prst="rect">
            <a:avLst/>
          </a:prstGeom>
        </p:spPr>
      </p:pic>
      <p:sp>
        <p:nvSpPr>
          <p:cNvPr id="25" name="Rectangle 24"/>
          <p:cNvSpPr/>
          <p:nvPr/>
        </p:nvSpPr>
        <p:spPr>
          <a:xfrm>
            <a:off x="3531330" y="2433251"/>
            <a:ext cx="1699504" cy="253916"/>
          </a:xfrm>
          <a:prstGeom prst="rect">
            <a:avLst/>
          </a:prstGeom>
        </p:spPr>
        <p:txBody>
          <a:bodyPr wrap="none">
            <a:spAutoFit/>
          </a:bodyPr>
          <a:lstStyle/>
          <a:p>
            <a:r>
              <a:rPr lang="en-US" sz="1050" dirty="0">
                <a:solidFill>
                  <a:srgbClr val="FFFFFF"/>
                </a:solidFill>
                <a:latin typeface="Arial" panose="020B0604020202020204" pitchFamily="34" charset="0"/>
              </a:rPr>
              <a:t>Accept H4 and Reject H2</a:t>
            </a:r>
            <a:endParaRPr lang="en-US" sz="1050" dirty="0"/>
          </a:p>
        </p:txBody>
      </p:sp>
    </p:spTree>
    <p:extLst>
      <p:ext uri="{BB962C8B-B14F-4D97-AF65-F5344CB8AC3E}">
        <p14:creationId xmlns:p14="http://schemas.microsoft.com/office/powerpoint/2010/main" val="53904853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a:xfrm>
            <a:off x="144440" y="172757"/>
            <a:ext cx="8825389" cy="5279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pic>
        <p:nvPicPr>
          <p:cNvPr id="13" name="Picture 12" descr="\documentclass{article}&#10;\usepackage{anyfontsize,  amsmath, amsfonts, amssymb, amsthm, array, bm, caption, enumitem,  epsfig, fancyhdr, float, graphics, graphicx, hieroglf, inputenc, latexsym, lipsum, listings, mathtools, mwe, pifont, wrapfig, varwidth,  xcolor, xspace}&#10;&#10;&#10;\pagestyle{empty}&#10;\begin{document}&#10;&#10;$$\text{The Model}$$&#10;&#10;\end{document}" title="IguanaTex Bitmap Display"/>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144439" y="268237"/>
            <a:ext cx="2260979" cy="336987"/>
          </a:xfrm>
          <a:prstGeom prst="rect">
            <a:avLst/>
          </a:prstGeom>
        </p:spPr>
      </p:pic>
      <p:pic>
        <p:nvPicPr>
          <p:cNvPr id="18" name="Picture 17" descr="\documentclass{article}&#10;\usepackage{anyfontsize,  amsmath, amsfonts, amssymb, amsthm, array, bm, caption, enumitem,  epsfig, fancyhdr, float, graphics, graphicx, hieroglf, inputenc, latexsym, lipsum, listings, mathtools, mwe, pifont, wrapfig, varwidth,  xcolor, xspace}&#10;&#10;&#10;\pagestyle{empty}&#10;\begin{document}&#10;$$PCHG(\text{in PASI}) = \bm{Y} = (Y_1, Y_2, Y_3, Y_4, Y_5)' \sim N_5{\big(} &#10;\bm{\mu},\bm{\Sigma}{\big)}$$&#10;\end{document}" title="IguanaTex Bitmap Display"/>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266702" y="1084022"/>
            <a:ext cx="8042845" cy="395974"/>
          </a:xfrm>
          <a:prstGeom prst="rect">
            <a:avLst/>
          </a:prstGeom>
        </p:spPr>
      </p:pic>
      <p:pic>
        <p:nvPicPr>
          <p:cNvPr id="21" name="Picture 20" descr="\documentclass{article}&#10;\usepackage{anyfontsize,  amsmath, amsfonts, amssymb, amsthm, array, bm, caption, enumitem,  epsfig, fancyhdr, float, graphics, graphicx, hieroglf, inputenc, latexsym, lipsum, listings, mathtools, mwe, pifont, wrapfig, varwidth,  xcolor, xspace}&#10;&#10;&#10;\pagestyle{empty}&#10;\begin{document}&#10;&#10;$\bm{\mu}=$ $\left[&#10;\begin{array}{c}&#10; \mu_1\\ \mu_2\\ \mu_3\\ \mu_4\\ \mu_5\\  &#10;\end{array}&#10;\right]$ \quad ; \quad  $\bm{\Sigma}=$ $\left[&#10;\begin{array}{cccccc}&#10; \sigma_{1}^2 &amp;\sigma_{12}&#10; &amp;\sigma_{13} &amp;\sigma_{14} &amp;\sigma_{15}\\&#10; &amp;\sigma_{2}^2&amp;\sigma_{23} &amp;\sigma_{24} &amp;\sigma_{25}\\&#10; &amp;&amp;\sigma_{3}^2 &amp;\sigma_{34} &amp;\sigma_{35}\\&#10; &amp;&amp;&amp;\sigma_{4}^2 &amp;\sigma_{45}\\&#10; &amp;&amp;&amp;&amp;\sigma_{5}^2\\&#10;\end{array}&#10;\right]$&#10;&#10;&#10;\end{document}" title="IguanaTex Bitmap Display"/>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266700" y="2524705"/>
            <a:ext cx="6633225" cy="1706225"/>
          </a:xfrm>
          <a:prstGeom prst="rect">
            <a:avLst/>
          </a:prstGeom>
        </p:spPr>
      </p:pic>
      <p:pic>
        <p:nvPicPr>
          <p:cNvPr id="17" name="Picture 16" descr="\documentclass{article}&#10;\usepackage{anyfontsize,  amsmath, amsfonts, amssymb, amsthm, array, bm, caption, enumitem,  epsfig, fancyhdr, float, graphics, graphicx, hieroglf, inputenc, latexsym, lipsum, listings, mathtools, mwe, pifont, wrapfig, varwidth,  xcolor, xspace}&#10;&#10;&#10;\pagestyle{empty}&#10;\begin{document}&#10;&#10;$$PCHG \sim TRTPN \;+\; AVISITN \;+\;  WEIGHT \;+\; BASEPASI \;+\; ar1(AVISITN\;|\;USUBJID)$$&#10;\end{document}" title="IguanaTex Bitmap Display"/>
          <p:cNvPicPr>
            <a:picLocks noChangeAspect="1"/>
          </p:cNvPicPr>
          <p:nvPr>
            <p:custDataLst>
              <p:tags r:id="rId4"/>
            </p:custDataLst>
          </p:nvPr>
        </p:nvPicPr>
        <p:blipFill>
          <a:blip r:embed="rId9" cstate="print">
            <a:extLst>
              <a:ext uri="{28A0092B-C50C-407E-A947-70E740481C1C}">
                <a14:useLocalDpi xmlns:a14="http://schemas.microsoft.com/office/drawing/2010/main" val="0"/>
              </a:ext>
            </a:extLst>
          </a:blip>
          <a:stretch>
            <a:fillRect/>
          </a:stretch>
        </p:blipFill>
        <p:spPr>
          <a:xfrm>
            <a:off x="266701" y="1762508"/>
            <a:ext cx="8247460" cy="196284"/>
          </a:xfrm>
          <a:prstGeom prst="rect">
            <a:avLst/>
          </a:prstGeom>
        </p:spPr>
      </p:pic>
    </p:spTree>
    <p:extLst>
      <p:ext uri="{BB962C8B-B14F-4D97-AF65-F5344CB8AC3E}">
        <p14:creationId xmlns:p14="http://schemas.microsoft.com/office/powerpoint/2010/main" val="340187535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205855" y="84661"/>
            <a:ext cx="8825389" cy="5279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pic>
        <p:nvPicPr>
          <p:cNvPr id="5" name="Picture 4" descr="\documentclass{article}&#10;\usepackage{anyfontsize,  amsmath, amsfonts, amssymb, amsthm, array, bm, caption, enumitem,  epsfig, fancyhdr, float, graphics, graphicx, hieroglf, inputenc, latexsym, lipsum, listings, mathtools, mwe, pifont, wrapfig, varwidth,  xcolor, xspace}&#10;&#10;&#10;\pagestyle{empty}&#10;\begin{document}&#10;&#10;$$\text{Assumptions}$$&#10;&#10;\end{document}" title="IguanaTex Bitmap Display"/>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305776" y="203048"/>
            <a:ext cx="2489903" cy="409559"/>
          </a:xfrm>
          <a:prstGeom prst="rect">
            <a:avLst/>
          </a:prstGeom>
        </p:spPr>
      </p:pic>
      <p:pic>
        <p:nvPicPr>
          <p:cNvPr id="4" name="Picture 3" descr="\documentclass{article}&#10;\usepackage{anyfontsize,  amsmath, amsfonts, amssymb, amsthm, array, bm, caption, enumitem,  epsfig, fancyhdr, float, graphics, graphicx, hieroglf, inputenc, latexsym, lipsum, listings, mathtools, mwe, pifont, wrapfig, varwidth,  xcolor, xspace}&#10;&#10;&#10;\pagestyle{empty}&#10;\begin{document}&#10;&#10;\begin{itemize}&#10;\item[$\bullet$]*Homogeneity of variance violated*&#10;\subitem Variability at week 6 likely different from that at week 2&#10;&#10;\item[$\bullet$]*Regression independence assumption violated*&#10;\subitem data usually positively correlated:&#10; \subitem \quad must account for correlation or variability will be  overestimated&#10; \subitem \quad protocol indicates  1-lag autoregressive (AR1)&#10;\end{itemize}&#10;&#10;\end{document}" title="IguanaTex Bitmap Display"/>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771525" y="2483043"/>
            <a:ext cx="6262082" cy="1846099"/>
          </a:xfrm>
          <a:prstGeom prst="rect">
            <a:avLst/>
          </a:prstGeom>
        </p:spPr>
      </p:pic>
      <p:pic>
        <p:nvPicPr>
          <p:cNvPr id="17" name="Picture 16" descr="\documentclass{article}&#10;\usepackage{anyfontsize,  amsmath, amsfonts, amssymb, amsthm, array, bm, caption, enumitem,  epsfig, fancyhdr, float, graphics, graphicx, hieroglf, inputenc, latexsym, lipsum, listings, mathtools, mwe, pifont, wrapfig, varwidth,  xcolor, xspace}&#10;&#10;&#10;\pagestyle{empty}&#10;\begin{document}&#10;&#10;\begin{itemize}&#10;\item[$\bullet$]Characterize:&#10;  \subitem 1. The change over time in \% PASI reduction, $Y$&#10;  \subitem 2. Capture within-subject change&#10;\item[$\bullet$]Repeated measurement of subjects through week 6: 5 time points&#10;\end{itemize}&#10;&#10;\end{document}" title="IguanaTex Bitmap Display"/>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771525" y="1012111"/>
            <a:ext cx="6003928" cy="1235637"/>
          </a:xfrm>
          <a:prstGeom prst="rect">
            <a:avLst/>
          </a:prstGeom>
        </p:spPr>
      </p:pic>
      <p:pic>
        <p:nvPicPr>
          <p:cNvPr id="6" name="Picture 5" descr="\documentclass{article}&#10;\usepackage{anyfontsize,  amsmath, amsfonts, amssymb, amsthm, array, bm, caption, enumitem,  epsfig, fancyhdr, float, graphics, graphicx, hieroglf, inputenc, latexsym, lipsum, listings, mathtools, mwe, pifont, wrapfig, varwidth,  xcolor, xspace}&#10;&#10;\usepackage{esint}&#10;\usepackage[geometry]{ifsym}&#10;\usepackage{geometry}&#10; \geometry{&#10; a4paper,&#10; total={170mm,225mm},&#10; left=20mm,&#10; top=35mm,&#10;}&#10;&#10;\pagestyle{empty}&#10;\begin{document}&#10;&#10;Use mmrm() function in &quot;mmrm&quot; package&#10;&#10;\end{document}" title="IguanaTex Bitmap Display"/>
          <p:cNvPicPr>
            <a:picLocks noChangeAspect="1"/>
          </p:cNvPicPr>
          <p:nvPr>
            <p:custDataLst>
              <p:tags r:id="rId4"/>
            </p:custDataLst>
          </p:nvPr>
        </p:nvPicPr>
        <p:blipFill>
          <a:blip r:embed="rId9" cstate="print">
            <a:extLst>
              <a:ext uri="{28A0092B-C50C-407E-A947-70E740481C1C}">
                <a14:useLocalDpi xmlns:a14="http://schemas.microsoft.com/office/drawing/2010/main" val="0"/>
              </a:ext>
            </a:extLst>
          </a:blip>
          <a:stretch>
            <a:fillRect/>
          </a:stretch>
        </p:blipFill>
        <p:spPr>
          <a:xfrm>
            <a:off x="771525" y="4564436"/>
            <a:ext cx="3521143" cy="190857"/>
          </a:xfrm>
          <a:prstGeom prst="rect">
            <a:avLst/>
          </a:prstGeom>
        </p:spPr>
      </p:pic>
    </p:spTree>
    <p:extLst>
      <p:ext uri="{BB962C8B-B14F-4D97-AF65-F5344CB8AC3E}">
        <p14:creationId xmlns:p14="http://schemas.microsoft.com/office/powerpoint/2010/main" val="305682950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155325" y="160570"/>
            <a:ext cx="8825389" cy="5279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 name="Rectangle 4"/>
          <p:cNvSpPr/>
          <p:nvPr/>
        </p:nvSpPr>
        <p:spPr>
          <a:xfrm>
            <a:off x="3795225" y="2425989"/>
            <a:ext cx="184731" cy="228204"/>
          </a:xfrm>
          <a:prstGeom prst="rect">
            <a:avLst/>
          </a:prstGeom>
        </p:spPr>
        <p:txBody>
          <a:bodyPr wrap="none">
            <a:spAutoFit/>
          </a:bodyPr>
          <a:lstStyle/>
          <a:p>
            <a:pPr>
              <a:lnSpc>
                <a:spcPct val="107000"/>
              </a:lnSpc>
              <a:spcAft>
                <a:spcPts val="600"/>
              </a:spcAft>
            </a:pPr>
            <a:endParaRPr lang="en-US" sz="825" dirty="0">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descr="\documentclass{article}&#10;\usepackage{anyfontsize,  amsmath, amsfonts, amssymb, amsthm, array, bm, caption, enumitem,  epsfig, fancyhdr, float, graphics, graphicx, hieroglf, inputenc, latexsym, lipsum, listings, mathtools, mwe, pifont, wrapfig, varwidth,  xcolor, xspace}&#10;&#10;\usepackage{esint}&#10;\usepackage[geometry]{ifsym}&#10;\usepackage{geometry}&#10; \geometry{&#10; a4paper,&#10; total={170mm,225mm},&#10; left=20mm,&#10; top=35mm,&#10;}&#10;&#10;\pagestyle{empty}&#10;\begin{document}&#10;&#10;Trends in the Data&#10;&#10;&#10;\end{document}" title="IguanaTex Bitmap Display"/>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417740" y="266148"/>
            <a:ext cx="3028197" cy="256367"/>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4880" y="688516"/>
            <a:ext cx="7543800" cy="4310743"/>
          </a:xfrm>
          <a:prstGeom prst="rect">
            <a:avLst/>
          </a:prstGeom>
        </p:spPr>
      </p:pic>
    </p:spTree>
    <p:extLst>
      <p:ext uri="{BB962C8B-B14F-4D97-AF65-F5344CB8AC3E}">
        <p14:creationId xmlns:p14="http://schemas.microsoft.com/office/powerpoint/2010/main" val="250727375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28"/>
          <p:cNvSpPr txBox="1">
            <a:spLocks noGrp="1"/>
          </p:cNvSpPr>
          <p:nvPr>
            <p:ph type="title"/>
          </p:nvPr>
        </p:nvSpPr>
        <p:spPr>
          <a:xfrm>
            <a:off x="628650" y="210049"/>
            <a:ext cx="7886700" cy="605700"/>
          </a:xfrm>
          <a:prstGeom prst="rect">
            <a:avLst/>
          </a:prstGeom>
          <a:solidFill>
            <a:schemeClr val="accent5"/>
          </a:solid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lt1"/>
              </a:buClr>
              <a:buSzPts val="2400"/>
              <a:buFont typeface="Calibri"/>
              <a:buNone/>
            </a:pPr>
            <a:r>
              <a:rPr lang="en" sz="2400" b="1">
                <a:solidFill>
                  <a:schemeClr val="lt1"/>
                </a:solidFill>
              </a:rPr>
              <a:t>Randomization Ratio : Test drug : Placebo =1:1</a:t>
            </a:r>
            <a:endParaRPr/>
          </a:p>
        </p:txBody>
      </p:sp>
      <p:sp>
        <p:nvSpPr>
          <p:cNvPr id="156" name="Google Shape;156;p28"/>
          <p:cNvSpPr txBox="1"/>
          <p:nvPr/>
        </p:nvSpPr>
        <p:spPr>
          <a:xfrm>
            <a:off x="1671725" y="1353189"/>
            <a:ext cx="5125200" cy="612300"/>
          </a:xfrm>
          <a:prstGeom prst="rect">
            <a:avLst/>
          </a:prstGeom>
          <a:blipFill rotWithShape="1">
            <a:blip r:embed="rId3">
              <a:alphaModFix/>
            </a:blip>
            <a:stretch>
              <a:fillRect/>
            </a:stretch>
          </a:blip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a:latin typeface="Calibri"/>
                <a:ea typeface="Calibri"/>
                <a:cs typeface="Calibri"/>
                <a:sym typeface="Calibri"/>
              </a:rPr>
              <a:t> </a:t>
            </a:r>
            <a:endParaRPr sz="1100"/>
          </a:p>
        </p:txBody>
      </p:sp>
      <p:sp>
        <p:nvSpPr>
          <p:cNvPr id="157" name="Google Shape;157;p28"/>
          <p:cNvSpPr txBox="1"/>
          <p:nvPr/>
        </p:nvSpPr>
        <p:spPr>
          <a:xfrm>
            <a:off x="2080000" y="2529780"/>
            <a:ext cx="4570800" cy="276900"/>
          </a:xfrm>
          <a:prstGeom prst="rect">
            <a:avLst/>
          </a:prstGeom>
          <a:blipFill rotWithShape="1">
            <a:blip r:embed="rId4">
              <a:alphaModFix/>
            </a:blip>
            <a:stretch>
              <a:fillRect b="-13109"/>
            </a:stretch>
          </a:blip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a:latin typeface="Calibri"/>
                <a:ea typeface="Calibri"/>
                <a:cs typeface="Calibri"/>
                <a:sym typeface="Calibri"/>
              </a:rPr>
              <a:t> </a:t>
            </a:r>
            <a:endParaRPr sz="1100"/>
          </a:p>
        </p:txBody>
      </p:sp>
      <p:sp>
        <p:nvSpPr>
          <p:cNvPr id="158" name="Google Shape;158;p28"/>
          <p:cNvSpPr txBox="1"/>
          <p:nvPr/>
        </p:nvSpPr>
        <p:spPr>
          <a:xfrm>
            <a:off x="2080000" y="2997803"/>
            <a:ext cx="4570800" cy="295800"/>
          </a:xfrm>
          <a:prstGeom prst="rect">
            <a:avLst/>
          </a:prstGeom>
          <a:blipFill rotWithShape="1">
            <a:blip r:embed="rId5">
              <a:alphaModFix/>
            </a:blip>
            <a:stretch>
              <a:fillRect t="-48427" b="-126555"/>
            </a:stretch>
          </a:blip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a:latin typeface="Calibri"/>
                <a:ea typeface="Calibri"/>
                <a:cs typeface="Calibri"/>
                <a:sym typeface="Calibri"/>
              </a:rPr>
              <a:t> </a:t>
            </a:r>
            <a:endParaRPr sz="1100"/>
          </a:p>
        </p:txBody>
      </p:sp>
      <p:sp>
        <p:nvSpPr>
          <p:cNvPr id="159" name="Google Shape;159;p28"/>
          <p:cNvSpPr txBox="1"/>
          <p:nvPr/>
        </p:nvSpPr>
        <p:spPr>
          <a:xfrm>
            <a:off x="2286555" y="3323546"/>
            <a:ext cx="4570800" cy="276900"/>
          </a:xfrm>
          <a:prstGeom prst="rect">
            <a:avLst/>
          </a:prstGeom>
          <a:blipFill rotWithShape="1">
            <a:blip r:embed="rId6">
              <a:alphaModFix/>
            </a:blip>
            <a:stretch>
              <a:fillRect b="-11469"/>
            </a:stretch>
          </a:blip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a:latin typeface="Calibri"/>
                <a:ea typeface="Calibri"/>
                <a:cs typeface="Calibri"/>
                <a:sym typeface="Calibri"/>
              </a:rPr>
              <a:t> </a:t>
            </a:r>
            <a:endParaRPr sz="1100"/>
          </a:p>
        </p:txBody>
      </p:sp>
      <p:graphicFrame>
        <p:nvGraphicFramePr>
          <p:cNvPr id="160" name="Google Shape;160;p28"/>
          <p:cNvGraphicFramePr/>
          <p:nvPr/>
        </p:nvGraphicFramePr>
        <p:xfrm>
          <a:off x="1577606" y="3778233"/>
          <a:ext cx="3000000" cy="3000000"/>
        </p:xfrm>
        <a:graphic>
          <a:graphicData uri="http://schemas.openxmlformats.org/drawingml/2006/table">
            <a:tbl>
              <a:tblPr>
                <a:noFill/>
                <a:tableStyleId>{5B717AD4-B571-402A-AF56-F7B6AC8A1781}</a:tableStyleId>
              </a:tblPr>
              <a:tblGrid>
                <a:gridCol w="1866025"/>
                <a:gridCol w="1012750"/>
                <a:gridCol w="1156300"/>
                <a:gridCol w="773525"/>
              </a:tblGrid>
              <a:tr h="180050">
                <a:tc>
                  <a:txBody>
                    <a:bodyPr/>
                    <a:lstStyle/>
                    <a:p>
                      <a:pPr marL="0" marR="0" lvl="0" indent="0" algn="l" rtl="0">
                        <a:spcBef>
                          <a:spcPts val="0"/>
                        </a:spcBef>
                        <a:spcAft>
                          <a:spcPts val="0"/>
                        </a:spcAft>
                        <a:buNone/>
                      </a:pPr>
                      <a:r>
                        <a:rPr lang="en" sz="1400" b="0" i="0" u="none" strike="noStrike" cap="none">
                          <a:solidFill>
                            <a:srgbClr val="FFFFFF"/>
                          </a:solidFill>
                          <a:latin typeface="Calibri"/>
                          <a:ea typeface="Calibri"/>
                          <a:cs typeface="Calibri"/>
                          <a:sym typeface="Calibri"/>
                        </a:rPr>
                        <a:t> </a:t>
                      </a:r>
                      <a:endParaRPr sz="1100"/>
                    </a:p>
                  </a:txBody>
                  <a:tcPr marL="4775" marR="4775" marT="4775"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5B9BD5"/>
                    </a:solidFill>
                  </a:tcPr>
                </a:tc>
                <a:tc>
                  <a:txBody>
                    <a:bodyPr/>
                    <a:lstStyle/>
                    <a:p>
                      <a:pPr marL="0" marR="0" lvl="0" indent="0" algn="l" rtl="0">
                        <a:spcBef>
                          <a:spcPts val="0"/>
                        </a:spcBef>
                        <a:spcAft>
                          <a:spcPts val="0"/>
                        </a:spcAft>
                        <a:buNone/>
                      </a:pPr>
                      <a:r>
                        <a:rPr lang="en" sz="1400" b="0" i="0" u="none" strike="noStrike" cap="none">
                          <a:solidFill>
                            <a:srgbClr val="FFFFFF"/>
                          </a:solidFill>
                          <a:latin typeface="Calibri"/>
                          <a:ea typeface="Calibri"/>
                          <a:cs typeface="Calibri"/>
                          <a:sym typeface="Calibri"/>
                        </a:rPr>
                        <a:t> </a:t>
                      </a:r>
                      <a:endParaRPr sz="1100"/>
                    </a:p>
                  </a:txBody>
                  <a:tcPr marL="4775" marR="4775" marT="4775"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5B9BD5"/>
                    </a:solidFill>
                  </a:tcPr>
                </a:tc>
                <a:tc gridSpan="2">
                  <a:txBody>
                    <a:bodyPr/>
                    <a:lstStyle/>
                    <a:p>
                      <a:pPr marL="0" marR="0" lvl="0" indent="0" algn="l" rtl="0">
                        <a:spcBef>
                          <a:spcPts val="0"/>
                        </a:spcBef>
                        <a:spcAft>
                          <a:spcPts val="0"/>
                        </a:spcAft>
                        <a:buNone/>
                      </a:pPr>
                      <a:r>
                        <a:rPr lang="en" sz="1400" b="0" i="0" u="none" strike="noStrike" cap="none">
                          <a:solidFill>
                            <a:srgbClr val="FFFFFF"/>
                          </a:solidFill>
                          <a:latin typeface="Calibri"/>
                          <a:ea typeface="Calibri"/>
                          <a:cs typeface="Calibri"/>
                          <a:sym typeface="Calibri"/>
                        </a:rPr>
                        <a:t>Response  Rate</a:t>
                      </a:r>
                      <a:endParaRPr sz="1100"/>
                    </a:p>
                  </a:txBody>
                  <a:tcPr marL="4775" marR="4775" marT="4775"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5B9BD5"/>
                    </a:solidFill>
                  </a:tcPr>
                </a:tc>
                <a:tc hMerge="1">
                  <a:txBody>
                    <a:bodyPr/>
                    <a:lstStyle/>
                    <a:p>
                      <a:endParaRPr lang="en-US"/>
                    </a:p>
                  </a:txBody>
                  <a:tcPr/>
                </a:tc>
              </a:tr>
              <a:tr h="167600">
                <a:tc>
                  <a:txBody>
                    <a:bodyPr/>
                    <a:lstStyle/>
                    <a:p>
                      <a:pPr marL="0" marR="0" lvl="0" indent="0" algn="l" rtl="0">
                        <a:spcBef>
                          <a:spcPts val="0"/>
                        </a:spcBef>
                        <a:spcAft>
                          <a:spcPts val="0"/>
                        </a:spcAft>
                        <a:buNone/>
                      </a:pPr>
                      <a:r>
                        <a:rPr lang="en" sz="1400" b="1" i="0" u="none" strike="noStrike" cap="none">
                          <a:solidFill>
                            <a:srgbClr val="FFFFFF"/>
                          </a:solidFill>
                          <a:latin typeface="Calibri"/>
                          <a:ea typeface="Calibri"/>
                          <a:cs typeface="Calibri"/>
                          <a:sym typeface="Calibri"/>
                        </a:rPr>
                        <a:t>Randomization 1:1</a:t>
                      </a:r>
                      <a:endParaRPr sz="1100"/>
                    </a:p>
                  </a:txBody>
                  <a:tcPr marL="4775" marR="4775" marT="4775"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5B9BD5"/>
                    </a:solidFill>
                  </a:tcPr>
                </a:tc>
                <a:tc>
                  <a:txBody>
                    <a:bodyPr/>
                    <a:lstStyle/>
                    <a:p>
                      <a:pPr marL="0" marR="0" lvl="0" indent="0" algn="ctr" rtl="0">
                        <a:spcBef>
                          <a:spcPts val="0"/>
                        </a:spcBef>
                        <a:spcAft>
                          <a:spcPts val="0"/>
                        </a:spcAft>
                        <a:buNone/>
                      </a:pPr>
                      <a:r>
                        <a:rPr lang="en" sz="1400" b="1" i="0" u="none" strike="noStrike" cap="none">
                          <a:solidFill>
                            <a:srgbClr val="FFFFFF"/>
                          </a:solidFill>
                          <a:latin typeface="Calibri"/>
                          <a:ea typeface="Calibri"/>
                          <a:cs typeface="Calibri"/>
                          <a:sym typeface="Calibri"/>
                        </a:rPr>
                        <a:t>30%</a:t>
                      </a:r>
                      <a:endParaRPr sz="1100"/>
                    </a:p>
                  </a:txBody>
                  <a:tcPr marL="4775" marR="4775" marT="4775"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5B9BD5"/>
                    </a:solidFill>
                  </a:tcPr>
                </a:tc>
                <a:tc>
                  <a:txBody>
                    <a:bodyPr/>
                    <a:lstStyle/>
                    <a:p>
                      <a:pPr marL="0" marR="0" lvl="0" indent="0" algn="ctr" rtl="0">
                        <a:spcBef>
                          <a:spcPts val="0"/>
                        </a:spcBef>
                        <a:spcAft>
                          <a:spcPts val="0"/>
                        </a:spcAft>
                        <a:buNone/>
                      </a:pPr>
                      <a:r>
                        <a:rPr lang="en" sz="1400" b="1" i="0" u="none" strike="noStrike" cap="none">
                          <a:solidFill>
                            <a:srgbClr val="FFFFFF"/>
                          </a:solidFill>
                          <a:latin typeface="Calibri"/>
                          <a:ea typeface="Calibri"/>
                          <a:cs typeface="Calibri"/>
                          <a:sym typeface="Calibri"/>
                        </a:rPr>
                        <a:t>50%</a:t>
                      </a:r>
                      <a:endParaRPr sz="1100"/>
                    </a:p>
                  </a:txBody>
                  <a:tcPr marL="4775" marR="4775" marT="4775"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5B9BD5"/>
                    </a:solidFill>
                  </a:tcPr>
                </a:tc>
                <a:tc>
                  <a:txBody>
                    <a:bodyPr/>
                    <a:lstStyle/>
                    <a:p>
                      <a:pPr marL="0" marR="0" lvl="0" indent="0" algn="ctr" rtl="0">
                        <a:spcBef>
                          <a:spcPts val="0"/>
                        </a:spcBef>
                        <a:spcAft>
                          <a:spcPts val="0"/>
                        </a:spcAft>
                        <a:buNone/>
                      </a:pPr>
                      <a:r>
                        <a:rPr lang="en" sz="1400" b="1" i="0" u="none" strike="noStrike" cap="none">
                          <a:solidFill>
                            <a:srgbClr val="FFFFFF"/>
                          </a:solidFill>
                          <a:latin typeface="Calibri"/>
                          <a:ea typeface="Calibri"/>
                          <a:cs typeface="Calibri"/>
                          <a:sym typeface="Calibri"/>
                        </a:rPr>
                        <a:t>70%</a:t>
                      </a:r>
                      <a:endParaRPr sz="1100"/>
                    </a:p>
                  </a:txBody>
                  <a:tcPr marL="4775" marR="4775" marT="4775"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5B9BD5"/>
                    </a:solidFill>
                  </a:tcPr>
                </a:tc>
              </a:tr>
              <a:tr h="167600">
                <a:tc>
                  <a:txBody>
                    <a:bodyPr/>
                    <a:lstStyle/>
                    <a:p>
                      <a:pPr marL="0" marR="0" lvl="0" indent="0" algn="l" rtl="0">
                        <a:spcBef>
                          <a:spcPts val="0"/>
                        </a:spcBef>
                        <a:spcAft>
                          <a:spcPts val="0"/>
                        </a:spcAft>
                        <a:buNone/>
                      </a:pPr>
                      <a:endParaRPr sz="1400" b="0" i="0" u="none" strike="noStrike" cap="none">
                        <a:solidFill>
                          <a:srgbClr val="000000"/>
                        </a:solidFill>
                        <a:latin typeface="Calibri"/>
                        <a:ea typeface="Calibri"/>
                        <a:cs typeface="Calibri"/>
                        <a:sym typeface="Calibri"/>
                      </a:endParaRPr>
                    </a:p>
                  </a:txBody>
                  <a:tcPr marL="4775" marR="4775" marT="4775"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endParaRPr sz="1400" b="0" i="0" u="none" strike="noStrike" cap="none">
                        <a:solidFill>
                          <a:srgbClr val="000000"/>
                        </a:solidFill>
                        <a:latin typeface="Calibri"/>
                        <a:ea typeface="Calibri"/>
                        <a:cs typeface="Calibri"/>
                        <a:sym typeface="Calibri"/>
                      </a:endParaRPr>
                    </a:p>
                  </a:txBody>
                  <a:tcPr marL="4775" marR="4775" marT="4775"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endParaRPr sz="1400" b="0" i="0" u="none" strike="noStrike" cap="none">
                        <a:solidFill>
                          <a:srgbClr val="000000"/>
                        </a:solidFill>
                        <a:latin typeface="Calibri"/>
                        <a:ea typeface="Calibri"/>
                        <a:cs typeface="Calibri"/>
                        <a:sym typeface="Calibri"/>
                      </a:endParaRPr>
                    </a:p>
                  </a:txBody>
                  <a:tcPr marL="4775" marR="4775" marT="4775"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endParaRPr sz="1400" b="0" i="0" u="none" strike="noStrike" cap="none">
                        <a:solidFill>
                          <a:srgbClr val="000000"/>
                        </a:solidFill>
                        <a:latin typeface="Calibri"/>
                        <a:ea typeface="Calibri"/>
                        <a:cs typeface="Calibri"/>
                        <a:sym typeface="Calibri"/>
                      </a:endParaRPr>
                    </a:p>
                  </a:txBody>
                  <a:tcPr marL="4775" marR="4775" marT="4775"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r>
              <a:tr h="167600">
                <a:tc>
                  <a:txBody>
                    <a:bodyPr/>
                    <a:lstStyle/>
                    <a:p>
                      <a:pPr marL="0" marR="0" lvl="0" indent="0" algn="l" rtl="0">
                        <a:spcBef>
                          <a:spcPts val="0"/>
                        </a:spcBef>
                        <a:spcAft>
                          <a:spcPts val="0"/>
                        </a:spcAft>
                        <a:buNone/>
                      </a:pPr>
                      <a:r>
                        <a:rPr lang="en" sz="1400" b="0" i="0" u="none" strike="noStrike" cap="none">
                          <a:solidFill>
                            <a:srgbClr val="4472C4"/>
                          </a:solidFill>
                          <a:latin typeface="Calibri"/>
                          <a:ea typeface="Calibri"/>
                          <a:cs typeface="Calibri"/>
                          <a:sym typeface="Calibri"/>
                        </a:rPr>
                        <a:t>Sample size</a:t>
                      </a:r>
                      <a:r>
                        <a:rPr lang="en" sz="1400" b="0" i="0" u="none" strike="noStrike" cap="none" baseline="30000">
                          <a:solidFill>
                            <a:srgbClr val="4472C4"/>
                          </a:solidFill>
                          <a:latin typeface="Calibri"/>
                          <a:ea typeface="Calibri"/>
                          <a:cs typeface="Calibri"/>
                          <a:sym typeface="Calibri"/>
                        </a:rPr>
                        <a:t>1</a:t>
                      </a:r>
                      <a:endParaRPr sz="1400" b="0" i="0" u="none" strike="noStrike" cap="none">
                        <a:solidFill>
                          <a:srgbClr val="4472C4"/>
                        </a:solidFill>
                        <a:latin typeface="Calibri"/>
                        <a:ea typeface="Calibri"/>
                        <a:cs typeface="Calibri"/>
                        <a:sym typeface="Calibri"/>
                      </a:endParaRPr>
                    </a:p>
                  </a:txBody>
                  <a:tcPr marL="4775" marR="4775" marT="4775"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 sz="1400" b="0" i="0" u="none" strike="noStrike" cap="none">
                          <a:solidFill>
                            <a:srgbClr val="4472C4"/>
                          </a:solidFill>
                          <a:latin typeface="Calibri"/>
                          <a:ea typeface="Calibri"/>
                          <a:cs typeface="Calibri"/>
                          <a:sym typeface="Calibri"/>
                        </a:rPr>
                        <a:t>233</a:t>
                      </a:r>
                      <a:endParaRPr sz="1100"/>
                    </a:p>
                  </a:txBody>
                  <a:tcPr marL="4775" marR="4775" marT="4775"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 sz="1400" b="0" i="0" u="none" strike="noStrike" cap="none">
                          <a:solidFill>
                            <a:srgbClr val="4472C4"/>
                          </a:solidFill>
                          <a:latin typeface="Calibri"/>
                          <a:ea typeface="Calibri"/>
                          <a:cs typeface="Calibri"/>
                          <a:sym typeface="Calibri"/>
                        </a:rPr>
                        <a:t>73</a:t>
                      </a:r>
                      <a:endParaRPr sz="1100"/>
                    </a:p>
                  </a:txBody>
                  <a:tcPr marL="4775" marR="4775" marT="4775"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 sz="1400" b="0" i="0" u="none" strike="noStrike" cap="none">
                          <a:solidFill>
                            <a:srgbClr val="4472C4"/>
                          </a:solidFill>
                          <a:latin typeface="Calibri"/>
                          <a:ea typeface="Calibri"/>
                          <a:cs typeface="Calibri"/>
                          <a:sym typeface="Calibri"/>
                        </a:rPr>
                        <a:t>34</a:t>
                      </a:r>
                      <a:endParaRPr sz="1100"/>
                    </a:p>
                  </a:txBody>
                  <a:tcPr marL="4775" marR="4775" marT="4775"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r>
            </a:tbl>
          </a:graphicData>
        </a:graphic>
      </p:graphicFrame>
      <p:sp>
        <p:nvSpPr>
          <p:cNvPr id="161" name="Google Shape;161;p28"/>
          <p:cNvSpPr txBox="1">
            <a:spLocks noGrp="1"/>
          </p:cNvSpPr>
          <p:nvPr>
            <p:ph type="ftr" idx="11"/>
          </p:nvPr>
        </p:nvSpPr>
        <p:spPr>
          <a:xfrm>
            <a:off x="6594845" y="4242391"/>
            <a:ext cx="2262300" cy="465000"/>
          </a:xfrm>
          <a:prstGeom prst="rect">
            <a:avLst/>
          </a:prstGeom>
          <a:noFill/>
          <a:ln>
            <a:noFill/>
          </a:ln>
        </p:spPr>
        <p:txBody>
          <a:bodyPr spcFirstLastPara="1" wrap="square" lIns="68575" tIns="34275" rIns="68575" bIns="34275" anchor="ctr" anchorCtr="0">
            <a:noAutofit/>
          </a:bodyPr>
          <a:lstStyle/>
          <a:p>
            <a:pPr marL="0" lvl="0" indent="0" algn="l" rtl="0">
              <a:spcBef>
                <a:spcPts val="0"/>
              </a:spcBef>
              <a:spcAft>
                <a:spcPts val="0"/>
              </a:spcAft>
              <a:buNone/>
            </a:pPr>
            <a:r>
              <a:rPr lang="en">
                <a:solidFill>
                  <a:srgbClr val="595959"/>
                </a:solidFill>
              </a:rPr>
              <a:t>1. </a:t>
            </a:r>
            <a:r>
              <a:rPr lang="en" u="sng">
                <a:solidFill>
                  <a:srgbClr val="595959"/>
                </a:solidFill>
                <a:hlinkClick r:id="rId7">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RPACT - Confirmatory Adaptive Clinical Trial Design and Analysis (shinyapps.io)</a:t>
            </a:r>
            <a:endParaRPr>
              <a:solidFill>
                <a:srgbClr val="595959"/>
              </a:solidFill>
            </a:endParaRPr>
          </a:p>
        </p:txBody>
      </p:sp>
      <p:sp>
        <p:nvSpPr>
          <p:cNvPr id="162" name="Google Shape;162;p28"/>
          <p:cNvSpPr txBox="1"/>
          <p:nvPr/>
        </p:nvSpPr>
        <p:spPr>
          <a:xfrm>
            <a:off x="804017" y="994880"/>
            <a:ext cx="4570800" cy="284700"/>
          </a:xfrm>
          <a:prstGeom prst="rect">
            <a:avLst/>
          </a:prstGeom>
          <a:noFill/>
          <a:ln>
            <a:noFill/>
          </a:ln>
        </p:spPr>
        <p:txBody>
          <a:bodyPr spcFirstLastPara="1" wrap="square" lIns="68575" tIns="34275" rIns="68575" bIns="34275" anchor="t" anchorCtr="0">
            <a:spAutoFit/>
          </a:bodyPr>
          <a:lstStyle/>
          <a:p>
            <a:pPr marL="0" marR="0" lvl="0" indent="0" algn="just" rtl="0">
              <a:spcBef>
                <a:spcPts val="0"/>
              </a:spcBef>
              <a:spcAft>
                <a:spcPts val="0"/>
              </a:spcAft>
              <a:buNone/>
            </a:pPr>
            <a:r>
              <a:rPr lang="en" sz="1400">
                <a:solidFill>
                  <a:schemeClr val="dk1"/>
                </a:solidFill>
                <a:latin typeface="Calibri"/>
                <a:ea typeface="Calibri"/>
                <a:cs typeface="Calibri"/>
                <a:sym typeface="Calibri"/>
              </a:rPr>
              <a:t>We already know for balanced group, sample size is</a:t>
            </a:r>
            <a:endParaRPr sz="1400">
              <a:solidFill>
                <a:schemeClr val="dk1"/>
              </a:solidFill>
              <a:latin typeface="Calibri"/>
              <a:ea typeface="Calibri"/>
              <a:cs typeface="Calibri"/>
              <a:sym typeface="Calibri"/>
            </a:endParaRPr>
          </a:p>
        </p:txBody>
      </p:sp>
      <p:sp>
        <p:nvSpPr>
          <p:cNvPr id="163" name="Google Shape;163;p28"/>
          <p:cNvSpPr txBox="1"/>
          <p:nvPr/>
        </p:nvSpPr>
        <p:spPr>
          <a:xfrm>
            <a:off x="804017" y="2027006"/>
            <a:ext cx="7179300" cy="500100"/>
          </a:xfrm>
          <a:prstGeom prst="rect">
            <a:avLst/>
          </a:prstGeom>
          <a:noFill/>
          <a:ln>
            <a:noFill/>
          </a:ln>
        </p:spPr>
        <p:txBody>
          <a:bodyPr spcFirstLastPara="1" wrap="square" lIns="68575" tIns="34275" rIns="68575" bIns="34275" anchor="t" anchorCtr="0">
            <a:spAutoFit/>
          </a:bodyPr>
          <a:lstStyle/>
          <a:p>
            <a:pPr marL="0" marR="0" lvl="0" indent="0" algn="just" rtl="0">
              <a:spcBef>
                <a:spcPts val="0"/>
              </a:spcBef>
              <a:spcAft>
                <a:spcPts val="0"/>
              </a:spcAft>
              <a:buNone/>
            </a:pPr>
            <a:r>
              <a:rPr lang="en" sz="1400">
                <a:solidFill>
                  <a:schemeClr val="dk1"/>
                </a:solidFill>
                <a:latin typeface="Calibri"/>
                <a:ea typeface="Calibri"/>
                <a:cs typeface="Calibri"/>
                <a:sym typeface="Calibri"/>
              </a:rPr>
              <a:t>Where α is the type I error, β is the type II error, and p_1 is the effect size of drug, p_2 is the placebo.</a:t>
            </a:r>
            <a:endParaRPr sz="1400">
              <a:solidFill>
                <a:schemeClr val="dk1"/>
              </a:solidFill>
              <a:latin typeface="Calibri"/>
              <a:ea typeface="Calibri"/>
              <a:cs typeface="Calibri"/>
              <a:sym typeface="Calibri"/>
            </a:endParaRPr>
          </a:p>
        </p:txBody>
      </p:sp>
      <p:sp>
        <p:nvSpPr>
          <p:cNvPr id="164" name="Google Shape;164;p28"/>
          <p:cNvSpPr txBox="1"/>
          <p:nvPr/>
        </p:nvSpPr>
        <p:spPr>
          <a:xfrm>
            <a:off x="804017" y="2541935"/>
            <a:ext cx="2234400" cy="2847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400">
                <a:solidFill>
                  <a:schemeClr val="dk1"/>
                </a:solidFill>
                <a:latin typeface="Calibri"/>
                <a:ea typeface="Calibri"/>
                <a:cs typeface="Calibri"/>
                <a:sym typeface="Calibri"/>
              </a:rPr>
              <a:t>Pre-specifying</a:t>
            </a:r>
            <a:endParaRPr sz="1400">
              <a:solidFill>
                <a:schemeClr val="dk1"/>
              </a:solidFill>
              <a:latin typeface="Calibri"/>
              <a:ea typeface="Calibri"/>
              <a:cs typeface="Calibri"/>
              <a:sym typeface="Calibri"/>
            </a:endParaRPr>
          </a:p>
        </p:txBody>
      </p:sp>
      <p:sp>
        <p:nvSpPr>
          <p:cNvPr id="165" name="Google Shape;165;p28"/>
          <p:cNvSpPr txBox="1"/>
          <p:nvPr/>
        </p:nvSpPr>
        <p:spPr>
          <a:xfrm>
            <a:off x="804017" y="2849827"/>
            <a:ext cx="2377800" cy="284700"/>
          </a:xfrm>
          <a:prstGeom prst="rect">
            <a:avLst/>
          </a:prstGeom>
          <a:noFill/>
          <a:ln>
            <a:noFill/>
          </a:ln>
        </p:spPr>
        <p:txBody>
          <a:bodyPr spcFirstLastPara="1" wrap="square" lIns="68575" tIns="34275" rIns="68575" bIns="34275" anchor="t" anchorCtr="0">
            <a:spAutoFit/>
          </a:bodyPr>
          <a:lstStyle/>
          <a:p>
            <a:pPr marL="0" marR="0" lvl="0" indent="0" algn="just" rtl="0">
              <a:spcBef>
                <a:spcPts val="0"/>
              </a:spcBef>
              <a:spcAft>
                <a:spcPts val="0"/>
              </a:spcAft>
              <a:buNone/>
            </a:pPr>
            <a:r>
              <a:rPr lang="en" sz="1400">
                <a:solidFill>
                  <a:schemeClr val="dk1"/>
                </a:solidFill>
                <a:latin typeface="Calibri"/>
                <a:ea typeface="Calibri"/>
                <a:cs typeface="Calibri"/>
                <a:sym typeface="Calibri"/>
              </a:rPr>
              <a:t>We have</a:t>
            </a:r>
            <a:endParaRPr sz="1400">
              <a:solidFill>
                <a:schemeClr val="dk1"/>
              </a:solidFill>
              <a:latin typeface="Calibri"/>
              <a:ea typeface="Calibri"/>
              <a:cs typeface="Calibri"/>
              <a:sym typeface="Calibri"/>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133554" y="178100"/>
            <a:ext cx="8825389" cy="5279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 name="Rectangle 4"/>
          <p:cNvSpPr/>
          <p:nvPr/>
        </p:nvSpPr>
        <p:spPr>
          <a:xfrm>
            <a:off x="3795225" y="2425989"/>
            <a:ext cx="184731" cy="228204"/>
          </a:xfrm>
          <a:prstGeom prst="rect">
            <a:avLst/>
          </a:prstGeom>
        </p:spPr>
        <p:txBody>
          <a:bodyPr wrap="none">
            <a:spAutoFit/>
          </a:bodyPr>
          <a:lstStyle/>
          <a:p>
            <a:pPr>
              <a:lnSpc>
                <a:spcPct val="107000"/>
              </a:lnSpc>
              <a:spcAft>
                <a:spcPts val="600"/>
              </a:spcAft>
            </a:pPr>
            <a:endParaRPr lang="en-US" sz="825" dirty="0">
              <a:latin typeface="Calibri" panose="020F0502020204030204" pitchFamily="34" charset="0"/>
              <a:ea typeface="Calibri" panose="020F0502020204030204" pitchFamily="34" charset="0"/>
              <a:cs typeface="Times New Roman" panose="02020603050405020304" pitchFamily="18" charset="0"/>
            </a:endParaRPr>
          </a:p>
        </p:txBody>
      </p:sp>
      <p:pic>
        <p:nvPicPr>
          <p:cNvPr id="3" name="Picture 2" descr="\documentclass{article}&#10;\usepackage{anyfontsize,  amsmath, amsfonts, amssymb, amsthm, array, bm, caption, enumitem,  epsfig, fancyhdr, float, graphics, graphicx, hieroglf, inputenc, latexsym, lipsum, listings, mathtools, mwe, pifont, wrapfig, varwidth,  xcolor, xspace}&#10;&#10;&#10;\pagestyle{empty}&#10;\begin{document}&#10;&#10;&#10;$$\text{Analysis Results}$$&#10;\end{document}" title="IguanaTex Bitmap Display"/>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tretch>
            <a:fillRect/>
          </a:stretch>
        </p:blipFill>
        <p:spPr>
          <a:xfrm>
            <a:off x="230375" y="309643"/>
            <a:ext cx="2511836" cy="324313"/>
          </a:xfrm>
          <a:prstGeom prst="rect">
            <a:avLst/>
          </a:prstGeom>
        </p:spPr>
      </p:pic>
      <p:pic>
        <p:nvPicPr>
          <p:cNvPr id="4" name="Picture 3" descr="\documentclass{article}&#10;\usepackage{anyfontsize,  amsmath, amsfonts, amssymb, amsthm, array, bm, caption, enumitem,  epsfig, fancyhdr, float, graphics, graphicx, hieroglf, inputenc, latexsym, lipsum, listings, mathtools, mwe, pifont, wrapfig, varwidth,  xcolor, xspace}&#10;&#10;&#10;\pagestyle{empty}&#10;\begin{document}&#10;&#10;\begin{table}[H]&#10; \begin{center}&#10;  \begin{minipage}{0.55\textwidth}&#10;   \begin{tabular}{l}&#10;    \\&#10;    \\&#10; \textcolor{red}{\textbf{Placebo}} vs. &#10; \textcolor{magenta}{\textbf{Drug &#10;   X(210mg)}}\\&#10; \textcolor{red}{\textbf{Placebo}} vs. &#10; \textcolor{green}{\textbf{Drug X(140mg)}}\\&#10; \textcolor{blue}{\textbf{Active Control}} vs. &#10; \textcolor{magenta}{\textbf{Drug X(210mg)}}\\&#10; \textcolor{blue}{\textbf{Active Control}} vs. &#10; \textcolor{green}{\textbf{Drug X(140mg)}}\\&#10;   \end{tabular}&#10;  \end{minipage}&#10;  \begin{minipage}{0.40\textwidth}&#10;   \begin{tabular}{|r|r|} &#10;\multicolumn{2}{c}{Null Model($H_0$) vs. Full Model($H_1$)}\\&#10;\multicolumn{1}{c}{$p$-values}&amp;\multicolumn{1}{c}{Conclusion}\\&#10;    \hline\hline&#10;    $5.578515\times 10^{-167}$&amp;Full Model\\&#10;    $2.902011 \times 10^{-159}$&amp;Full Model\\&#10;    $2.809899 \times 10^{-10}$&amp;Full Model\\&#10;     0.2638177&amp;Null Model\\&#10;    \hline \hline&#10;   \end{tabular}&#10;  \end{minipage}&#10; \end{center}&#10;\end{table}&#10;&#10;\end{document}" title="IguanaTex Bitmap Display"/>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351107" y="2625082"/>
            <a:ext cx="8141407" cy="1754126"/>
          </a:xfrm>
          <a:prstGeom prst="rect">
            <a:avLst/>
          </a:prstGeom>
        </p:spPr>
      </p:pic>
      <p:pic>
        <p:nvPicPr>
          <p:cNvPr id="6" name="Picture 5" descr="\documentclass{article}&#10;\usepackage{anyfontsize,  amsmath, amsfonts, amssymb, amsthm, array, bm, caption, enumitem,  epsfig, fancyhdr, float, graphics, graphicx, hieroglf, inputenc, latexsym, lipsum, listings, mathtools, mwe, pifont, wrapfig, varwidth,  xcolor, xspace}&#10;&#10;&#10;\pagestyle{empty}&#10;\begin{document}&#10;&#10;$$\text{\underline{Global Comparisons}}$$&#10;&#10;\end{document}" title="IguanaTex Bitmap Display"/>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227375" y="825838"/>
            <a:ext cx="2355818" cy="282057"/>
          </a:xfrm>
          <a:prstGeom prst="rect">
            <a:avLst/>
          </a:prstGeom>
        </p:spPr>
      </p:pic>
      <p:pic>
        <p:nvPicPr>
          <p:cNvPr id="7" name="Picture 6" descr="\documentclass{article}&#10;\usepackage{anyfontsize,  amsmath, amsfonts, amssymb, amsthm, array, bm, caption, enumitem,  epsfig, fancyhdr, float, graphics, graphicx, hieroglf, inputenc, latexsym, lipsum, listings, mathtools, mwe, pifont, wrapfig, varwidth,  xcolor, xspace}&#10;&#10;&#10;\pagestyle{empty}&#10;\begin{document}&#10;&#10;$$\text{Full Model}(H_0):PCHG \sim TRTPN \;+\; AVISITN \;+\; WEIGHT \;+\; &#10;BASEPASI \;+\; ar1(AVISITN\;|\;USUBJID)$$&#10;&#10;\end{document}" title="IguanaTex Bitmap Display"/>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227375" y="1334802"/>
            <a:ext cx="8328797" cy="167903"/>
          </a:xfrm>
          <a:prstGeom prst="rect">
            <a:avLst/>
          </a:prstGeom>
        </p:spPr>
      </p:pic>
      <p:pic>
        <p:nvPicPr>
          <p:cNvPr id="8" name="Picture 7" descr="\documentclass{article}&#10;\usepackage{anyfontsize,  amsmath, amsfonts, amssymb, amsthm, array, bm, caption, enumitem,  epsfig, fancyhdr, float, graphics, graphicx, hieroglf, inputenc, latexsym, lipsum, listings, mathtools, mwe, pifont, wrapfig, varwidth,  xcolor, xspace}&#10;&#10;&#10;\pagestyle{empty}&#10;\begin{document}&#10;&#10;$$\text{Null Model}(H_1): PCHG \sim AVISITN \;+\; ar1(AVISITN\;|\;USUBJID)$$&#10;&#10;\end{document}" title="IguanaTex Bitmap Display"/>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tretch>
            <a:fillRect/>
          </a:stretch>
        </p:blipFill>
        <p:spPr>
          <a:xfrm>
            <a:off x="227375" y="1886469"/>
            <a:ext cx="4963671" cy="155756"/>
          </a:xfrm>
          <a:prstGeom prst="rect">
            <a:avLst/>
          </a:prstGeom>
        </p:spPr>
      </p:pic>
      <p:pic>
        <p:nvPicPr>
          <p:cNvPr id="9" name="Picture 8" descr="\documentclass{article}&#10;\usepackage{anyfontsize,  amsmath, amsfonts, amssymb, amsthm, array, bm, caption, enumitem,  epsfig, fancyhdr, float, graphics, graphicx, hieroglf, inputenc, latexsym, lipsum, listings, mathtools, mwe, pifont, wrapfig, varwidth,  xcolor, xspace}&#10;&#10;&#10;\pagestyle{empty}&#10;\begin{document}&#10;&#10;$$\text{vs.}$$&#10;&#10;\end{document}" title="IguanaTex Bitmap Display"/>
          <p:cNvPicPr>
            <a:picLocks noChangeAspect="1"/>
          </p:cNvPicPr>
          <p:nvPr>
            <p:custDataLst>
              <p:tags r:id="rId6"/>
            </p:custDataLst>
          </p:nvPr>
        </p:nvPicPr>
        <p:blipFill>
          <a:blip r:embed="rId14" cstate="print">
            <a:extLst>
              <a:ext uri="{28A0092B-C50C-407E-A947-70E740481C1C}">
                <a14:useLocalDpi xmlns:a14="http://schemas.microsoft.com/office/drawing/2010/main" val="0"/>
              </a:ext>
            </a:extLst>
          </a:blip>
          <a:stretch>
            <a:fillRect/>
          </a:stretch>
        </p:blipFill>
        <p:spPr>
          <a:xfrm>
            <a:off x="609943" y="1679739"/>
            <a:ext cx="183725" cy="76721"/>
          </a:xfrm>
          <a:prstGeom prst="rect">
            <a:avLst/>
          </a:prstGeom>
        </p:spPr>
      </p:pic>
    </p:spTree>
    <p:extLst>
      <p:ext uri="{BB962C8B-B14F-4D97-AF65-F5344CB8AC3E}">
        <p14:creationId xmlns:p14="http://schemas.microsoft.com/office/powerpoint/2010/main" val="308750671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96983" y="149465"/>
            <a:ext cx="8825389" cy="5279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 name="Rectangle 4"/>
          <p:cNvSpPr/>
          <p:nvPr/>
        </p:nvSpPr>
        <p:spPr>
          <a:xfrm>
            <a:off x="3795225" y="2425989"/>
            <a:ext cx="184731" cy="228204"/>
          </a:xfrm>
          <a:prstGeom prst="rect">
            <a:avLst/>
          </a:prstGeom>
        </p:spPr>
        <p:txBody>
          <a:bodyPr wrap="none">
            <a:spAutoFit/>
          </a:bodyPr>
          <a:lstStyle/>
          <a:p>
            <a:pPr>
              <a:lnSpc>
                <a:spcPct val="107000"/>
              </a:lnSpc>
              <a:spcAft>
                <a:spcPts val="600"/>
              </a:spcAft>
            </a:pPr>
            <a:endParaRPr lang="en-US" sz="825" dirty="0">
              <a:latin typeface="Calibri" panose="020F0502020204030204" pitchFamily="34" charset="0"/>
              <a:ea typeface="Calibri" panose="020F0502020204030204" pitchFamily="34" charset="0"/>
              <a:cs typeface="Times New Roman" panose="02020603050405020304" pitchFamily="18" charset="0"/>
            </a:endParaRPr>
          </a:p>
        </p:txBody>
      </p:sp>
      <p:pic>
        <p:nvPicPr>
          <p:cNvPr id="3" name="Picture 2" descr="\documentclass{article}&#10;\usepackage{anyfontsize,  amsmath, amsfonts, amssymb, amsthm, array, bm, caption, enumitem,  epsfig, fancyhdr, float, graphics, graphicx, hieroglf, inputenc, latexsym, lipsum, listings, mathtools, mwe, pifont, wrapfig, varwidth,  xcolor, xspace}&#10;&#10;&#10;\pagestyle{empty}&#10;\begin{document}&#10;&#10;&#10;$$\text{Analysis Results}$$&#10;\end{document}" title="IguanaTex Bitmap Display"/>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199342" y="302432"/>
            <a:ext cx="2511836" cy="324313"/>
          </a:xfrm>
          <a:prstGeom prst="rect">
            <a:avLst/>
          </a:prstGeom>
        </p:spPr>
      </p:pic>
      <p:pic>
        <p:nvPicPr>
          <p:cNvPr id="10" name="Picture 9" descr="\documentclass{article}&#10;\usepackage{anyfontsize,  amsmath, amsfonts, amssymb, amsthm, array, bm, caption, enumitem,  epsfig, fancyhdr, float, graphics, graphicx, hieroglf, inputenc, latexsym, lipsum, listings, mathtools, mwe, pifont, wrapfig, varwidth,  xcolor, xspace}&#10;&#10;&#10;\pagestyle{empty}&#10;\begin{document}&#10;&#10;$$\text{\underline{Family Comparisons}}$$&#10;&#10;\end{document}" title="IguanaTex Bitmap Display"/>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609943" y="728077"/>
            <a:ext cx="2507447" cy="297179"/>
          </a:xfrm>
          <a:prstGeom prst="rect">
            <a:avLst/>
          </a:prstGeom>
        </p:spPr>
      </p:pic>
      <p:pic>
        <p:nvPicPr>
          <p:cNvPr id="13" name="Picture 12" descr="\documentclass{article}&#10;\usepackage{anyfontsize,  amsmath, amsfonts, amssymb, amsthm, array, bm, caption, enumitem,  epsfig, fancyhdr, float, graphics, graphicx, hieroglf, inputenc, latexsym, lipsum, listings, mathtools, mwe, pifont, wrapfig, varwidth,  xcolor, xspace}&#10;&#10;&#10;\pagestyle{empty}&#10;\begin{document}&#10;&#10;$$\text{For each Family Comparison:}$$&#10;&#10;\end{document}" title="IguanaTex Bitmap Display"/>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609943" y="1126588"/>
            <a:ext cx="3538172" cy="252368"/>
          </a:xfrm>
          <a:prstGeom prst="rect">
            <a:avLst/>
          </a:prstGeom>
        </p:spPr>
      </p:pic>
      <p:pic>
        <p:nvPicPr>
          <p:cNvPr id="6" name="Picture 5" descr="\documentclass{article}&#10;\usepackage{anyfontsize,  amsmath, amsfonts, amssymb, amsthm, array, bm, caption, enumitem,  epsfig, fancyhdr, float, graphics, graphicx, hieroglf, inputenc, latexsym, lipsum, listings, mathtools, mwe, pifont, wrapfig, varwidth,  xcolor, xspace}&#10;&#10;&#10;\pagestyle{empty}&#10;\begin{document}&#10;&#10;\begin{itemize}&#10;\item[1. ]\textbf{\textit{\underline{Full Model}}}(FM) - both BASEPASI \&amp; WEIGHT &#10;STRATA: &#10;\subitem $PCHG \sim TRTPN \;+\; AVISITN \;+\; WEIGHT \;+\; &#10;    BASEPASI \;+\; ar1(AVISITN\;|\;USUBJID)$&#10;\item[2. ]\textbf{\textit{\underline{Reduced Model 1a}}}(RM1a) - WEIGHT Stratum only:&#10;\subitem $PCHG \sim TRTPN \;+\; AVISITN \;+\; WEIGHT \;+\; &#10; ar1(AVISITN\;|\;USUBJID)$&#10;&#10;\item[3. ] \textbf{\textit{\underline{Reduced Model 1b}}}(RM1b) - BASEPASI &#10;Stratum only:&#10;\subitem $PCHG \sim TRTPN \;+\; AVISITN \;+\; BASEPASI \;+\; &#10;ar1(AVISITN\;|\;USUBJID)$&#10;&#10;\item[4. ]\textbf{\textit{\underline{Reduced Model 2}}}(RM2) - no strata:&#10;\subitem $PCHG \sim TRTPN \;+\; AVISITN \;+\; ar1(AVISITN\;|\;USUBJID)$&#10;&#10;\item[5. ] \textbf{\textit{\underline{Reduced Model 3}}}(RM3) - neither &#10;treatment nor strata (=Null Model):&#10;\subitem $PCHG \sim  AVISITN \;+\; ar1(AVISITN\;|\;USUBJID)$&#10;\end{itemize}&#10;\end{document}" title="IguanaTex Bitmap Display"/>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982562" y="1480289"/>
            <a:ext cx="7054230" cy="3222169"/>
          </a:xfrm>
          <a:prstGeom prst="rect">
            <a:avLst/>
          </a:prstGeom>
        </p:spPr>
      </p:pic>
    </p:spTree>
    <p:extLst>
      <p:ext uri="{BB962C8B-B14F-4D97-AF65-F5344CB8AC3E}">
        <p14:creationId xmlns:p14="http://schemas.microsoft.com/office/powerpoint/2010/main" val="361544596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a:xfrm>
            <a:off x="122473" y="141936"/>
            <a:ext cx="8825389" cy="5279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 name="Rectangle 4"/>
          <p:cNvSpPr/>
          <p:nvPr/>
        </p:nvSpPr>
        <p:spPr>
          <a:xfrm>
            <a:off x="3795225" y="2425989"/>
            <a:ext cx="184731" cy="228204"/>
          </a:xfrm>
          <a:prstGeom prst="rect">
            <a:avLst/>
          </a:prstGeom>
        </p:spPr>
        <p:txBody>
          <a:bodyPr wrap="none">
            <a:spAutoFit/>
          </a:bodyPr>
          <a:lstStyle/>
          <a:p>
            <a:pPr>
              <a:lnSpc>
                <a:spcPct val="107000"/>
              </a:lnSpc>
              <a:spcAft>
                <a:spcPts val="600"/>
              </a:spcAft>
            </a:pPr>
            <a:endParaRPr lang="en-US" sz="825" dirty="0">
              <a:latin typeface="Calibri" panose="020F0502020204030204" pitchFamily="34" charset="0"/>
              <a:ea typeface="Calibri" panose="020F0502020204030204" pitchFamily="34" charset="0"/>
              <a:cs typeface="Times New Roman" panose="02020603050405020304" pitchFamily="18" charset="0"/>
            </a:endParaRPr>
          </a:p>
        </p:txBody>
      </p:sp>
      <p:pic>
        <p:nvPicPr>
          <p:cNvPr id="3" name="Picture 2" descr="\documentclass{article}&#10;\usepackage{anyfontsize,  amsmath, amsfonts, amssymb, amsthm, array, bm, caption, enumitem,  epsfig, fancyhdr, float, graphics, graphicx, hieroglf, inputenc, latexsym, lipsum, listings, mathtools, mwe, pifont, wrapfig, varwidth,  xcolor, xspace}&#10;&#10;&#10;\pagestyle{empty}&#10;\begin{document}&#10;&#10;&#10;$$\text{Analysis Results}$$&#10;\end{document}" title="IguanaTex Bitmap Display"/>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209577" y="282960"/>
            <a:ext cx="2511836" cy="324313"/>
          </a:xfrm>
          <a:prstGeom prst="rect">
            <a:avLst/>
          </a:prstGeom>
        </p:spPr>
      </p:pic>
      <p:pic>
        <p:nvPicPr>
          <p:cNvPr id="12" name="Picture 11" descr="\documentclass{article}&#10;\usepackage{anyfontsize,  amsmath, amsfonts, amssymb, amsthm, array, bm, caption, enumitem,  epsfig, fancyhdr, float, graphics, graphicx, hieroglf, inputenc, latexsym, lipsum, listings, mathtools, mwe, pifont, wrapfig, varwidth,  xcolor, xspace}&#10;&#10;\usepackage{esint}&#10;\usepackage[geometry]{ifsym}&#10;\usepackage{geometry}&#10; \geometry{&#10; a4paper,&#10; total={170mm,225mm},&#10; left=20mm,&#10; top=35mm,&#10;}&#10;&#10;\pagestyle{empty}&#10;\begin{document}&#10;&#10;\begin{table}[H]&#10; \begin{center}&#10;  \begin{minipage}{0.19\textwidth}&#10;   \begin{tabular}{l}&#10;    \\&#10;    \\&#10;    \\RM1a vs. FM&#10;    \\RM1b vs. FM&#10;    \\RM2 vs. FM&#10;    \\RM3 vs. RM2&#10;    \\&#10;    \\&#10;   \end{tabular}&#10;  \end{minipage}&#10;  \begin{minipage}{0.39\textwidth}&#10;   \begin{tabular}{|l|l|} &#10;    \multicolumn{2}{c}{ \textcolor{red}{\textbf{Placebo}} vs. &#10;     \textcolor{magenta}{\textbf{Drug X(210mg)}}}\\&#10;    \multicolumn{1}{c}{$p$-vals}&amp;\multicolumn{1}{c}{Conclusion}\\&#10;    \hline\hline&#10;    0.11&amp;RM1a: Drop BASEPASI\\&#10;    0.16&amp; RM1b: Drop WEIGHT\\&#10;    0.11&amp; RM2: Drop both\\&#10;    $\approx 0$&amp;RM2: Keep TRTPN\\&#10;    \hline \hline&#10;   \end{tabular}&#10;  \end{minipage}&#10;  \begin{minipage}{0.39\textwidth}&#10;   \begin{tabular}{|l|l|} &#10;    \multicolumn{2}{c}{ \textcolor{red}{\textbf{Placebo}} vs. &#10;     \textcolor{green}{\textbf{Drug X(140mg)}}}\\&#10;    \multicolumn{1}{c}{$p$-vals}&amp;\multicolumn{1}{c}{Conclusion}\\&#10;    \hline\hline&#10;    0.17&amp;RM1a: Drop BASEPASI\\&#10;    0.10&amp; RM1b: Drop WEIGHT\\&#10;    0.09&amp; RM2: Drop both\\&#10;   $\approx 0$&amp; RM2: Keep TRTPN\\&#10;    \hline \hline&#10;   \end{tabular}&#10;  \end{minipage}&#10; \end{center}&#10;\end{table}&#10;&#10;&#10;\end{document}" title="IguanaTex Bitmap Display"/>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96982" y="868975"/>
            <a:ext cx="8911553" cy="1557014"/>
          </a:xfrm>
          <a:prstGeom prst="rect">
            <a:avLst/>
          </a:prstGeom>
        </p:spPr>
      </p:pic>
      <p:pic>
        <p:nvPicPr>
          <p:cNvPr id="15" name="Picture 14" descr="\documentclass{article}&#10;\usepackage{anyfontsize,  amsmath, amsfonts, amssymb, amsthm, array, bm, caption, enumitem,  epsfig, fancyhdr, float, graphics, graphicx, hieroglf, inputenc, latexsym, lipsum, listings, mathtools, mwe, pifont, wrapfig, varwidth,  xcolor, xspace}&#10;&#10;\usepackage{esint}&#10;\usepackage[geometry]{ifsym}&#10;\usepackage{geometry}&#10; \geometry{&#10; a4paper,&#10; total={170mm,225mm},&#10; left=20mm,&#10; top=35mm,&#10;}&#10;&#10;\pagestyle{empty}&#10;\begin{document}&#10;\begin{table}[H]&#10; \begin{center}&#10;  \begin{minipage}{0.19\textwidth}&#10;   \begin{tabular}{l}&#10;    \\&#10;    \\&#10;    \\RM1a vs. FM&#10;    \\RM1b vs. FM&#10;    \\RM2 vs. FM&#10;    \\RM3 vs. RM2&#10;    \\&#10;    \\&#10;   \end{tabular}&#10;  \end{minipage}&#10;  \begin{minipage}{0.39\textwidth}&#10;   \begin{tabular}{|l|l|} &#10;    \multicolumn{2}{c}{ \textcolor{blue}{\textbf{Active Control}} &#10;     vs. \textcolor{magenta}{\textbf{Drug X(210mg)}}}\\&#10;    \multicolumn{1}{c}{$p$-vals}&amp;\multicolumn{1}{c}{Conclusion}\\&#10;    \hline\hline&#10;    0.64&amp;RM1a: Drop BASEPASI\\&#10;    0.43&amp; RM1b: Drop WEIGHT\\&#10;    0.65&amp; RM2: Drop both\\&#10;    $\approx 0$&amp;RM2: Keep TRTPN\\&#10;    \hline \hline&#10;   \end{tabular}&#10;  \end{minipage}&#10;    \begin{minipage}{0.39\textwidth}&#10;   \begin{tabular}{|l|l|} &#10;    \multicolumn{2}{c}{\textcolor{blue}{\textbf{Active Control}} &#10;     vs. \textcolor{green}{\textbf{Drug X(140mg)}}}\\&#10;    \multicolumn{1}{c}{$p$-vals}&amp;\multicolumn{1}{c}{Conclusion}\\&#10;    \hline\hline&#10;    0.22&amp;RM1a: Drop BASEPASI\\&#10;    0.18&amp;RM1b: Drop WEIGHT\\&#10;    0.20&amp; RM2: Drop both\\&#10;    0.40&amp;RM3: Drop TRTPN\\&#10;    \hline \hline&#10;   \end{tabular}&#10;  \end{minipage}&#10;  &#10; \end{center}&#10;\end{table}&#10;&#10;&#10;\end{document}" title="IguanaTex Bitmap Display"/>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122473" y="2937261"/>
            <a:ext cx="8860572" cy="1454857"/>
          </a:xfrm>
          <a:prstGeom prst="rect">
            <a:avLst/>
          </a:prstGeom>
        </p:spPr>
      </p:pic>
    </p:spTree>
    <p:extLst>
      <p:ext uri="{BB962C8B-B14F-4D97-AF65-F5344CB8AC3E}">
        <p14:creationId xmlns:p14="http://schemas.microsoft.com/office/powerpoint/2010/main" val="293080968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ocumentclass{article}&#10;\usepackage{anyfontsize,  amsmath, amsfonts, amssymb, amsthm, array, bm, caption, enumitem,  epsfig, fancyhdr, float, graphics, graphicx, hieroglf, inputenc, latexsym, lipsum, listings, mathtools, mwe, pifont, wrapfig, varwidth,  xcolor, xspace}&#10;&#10;&#10;\pagestyle{empty}&#10;\begin{document}&#10;$$\text{$$Part 3(b):}$$&#10;\vspace{-0.6cm}&#10;$$\text{Survival Analysis}$$&#10;\end{document}" title="IguanaTex Bitmap Display"/>
          <p:cNvPicPr>
            <a:picLocks noChangeAspect="1"/>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2048303" y="963306"/>
            <a:ext cx="4717265" cy="1421642"/>
          </a:xfrm>
          <a:prstGeom prst="rect">
            <a:avLst/>
          </a:prstGeom>
        </p:spPr>
      </p:pic>
      <p:pic>
        <p:nvPicPr>
          <p:cNvPr id="7" name="Picture 6" descr="\documentclass{article}&#10;\usepackage{anyfontsize,  amsmath, amsfonts, amssymb, amsthm, array, bm, caption, enumitem,  epsfig, fancyhdr, float, graphics, graphicx, hieroglf, inputenc, latexsym, lipsum, listings, mathtools, mwe, pifont, wrapfig, varwidth,  xcolor, xspace}&#10;&#10;&#10;\pagestyle{empty}&#10;\begin{document}&#10;&#10;$$\text{for the time-to-endpoint:}$$&#10;\vspace{-0.60cm}&#10;$$\text{PASI 75 through week 6}$$&#10;&#10;\end{document}" title="IguanaTex Bitmap Display"/>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tretch>
            <a:fillRect/>
          </a:stretch>
        </p:blipFill>
        <p:spPr>
          <a:xfrm>
            <a:off x="2443022" y="3177311"/>
            <a:ext cx="4013615" cy="822960"/>
          </a:xfrm>
          <a:prstGeom prst="rect">
            <a:avLst/>
          </a:prstGeom>
        </p:spPr>
      </p:pic>
      <p:sp>
        <p:nvSpPr>
          <p:cNvPr id="8" name="Rectangle 7"/>
          <p:cNvSpPr/>
          <p:nvPr/>
        </p:nvSpPr>
        <p:spPr>
          <a:xfrm>
            <a:off x="446315" y="239485"/>
            <a:ext cx="8131628" cy="4713515"/>
          </a:xfrm>
          <a:prstGeom prst="rect">
            <a:avLst/>
          </a:prstGeom>
          <a:noFill/>
          <a:ln w="1079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Tree>
    <p:extLst>
      <p:ext uri="{BB962C8B-B14F-4D97-AF65-F5344CB8AC3E}">
        <p14:creationId xmlns:p14="http://schemas.microsoft.com/office/powerpoint/2010/main" val="377068062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137136" y="145122"/>
            <a:ext cx="8825389" cy="5279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pic>
        <p:nvPicPr>
          <p:cNvPr id="13" name="Picture 12" descr="\documentclass{article}&#10;\usepackage{anyfontsize,  amsmath, amsfonts, amssymb, amsthm, array, bm, caption, enumitem,  epsfig, fancyhdr, float, graphics, graphicx, hieroglf, inputenc, latexsym, lipsum, listings, mathtools, mwe, pifont, wrapfig, varwidth,  xcolor, xspace}&#10;&#10;&#10;\pagestyle{empty}&#10;\begin{document}&#10;&#10;$$\text{The Model}$$&#10;&#10;\end{document}" title="IguanaTex Bitmap Display"/>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144440" y="277923"/>
            <a:ext cx="2195989" cy="327301"/>
          </a:xfrm>
          <a:prstGeom prst="rect">
            <a:avLst/>
          </a:prstGeom>
        </p:spPr>
      </p:pic>
      <p:pic>
        <p:nvPicPr>
          <p:cNvPr id="7" name="Picture 6" descr="\documentclass{article}&#10;\usepackage{anyfontsize,  amsmath, amsfonts, amssymb, amsthm, array, bm, caption, enumitem,  epsfig, fancyhdr, float, graphics, graphicx, hieroglf, inputenc, latexsym, lipsum, listings, mathtools, mwe, pifont, wrapfig, varwidth,  xcolor, xspace}&#10;&#10;&#10;\pagestyle{empty}&#10;\begin{document}&#10;&#10;$T = \text{time a subject spends under PASI 75}$&#10;\vspace{-0.20cm}&#10;\begin{itemize}&#10; \item[]\quad  $t=0,1,2,3,4,5$&#10; \subitem\quad $t=0 \rightarrow \text{time of baseline PASI measure}$&#10; \subitem\quad $t=5 \rightarrow \text{visit 6}$&#10;\end{itemize}&#10;&#10;&#10;\end{document}" title="IguanaTex Bitmap Display"/>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910988" y="1401115"/>
            <a:ext cx="4524233" cy="1154352"/>
          </a:xfrm>
          <a:prstGeom prst="rect">
            <a:avLst/>
          </a:prstGeom>
        </p:spPr>
      </p:pic>
      <p:pic>
        <p:nvPicPr>
          <p:cNvPr id="8" name="Picture 7" descr="\documentclass{article}&#10;\usepackage{anyfontsize,  amsmath, amsfonts, amssymb, amsthm, array, bm, caption, enumitem,  epsfig, fancyhdr, float, graphics, graphicx, hieroglf, inputenc, latexsym, lipsum, listings, mathtools, mwe, pifont, wrapfig, varwidth,  xcolor, xspace}&#10;&#10;&#10;\pagestyle{empty}&#10;\begin{document}&#10;&#10;&#10;\begin{equation*}&#10; \begin{split}&#10; S &amp;= \text{probability of &quot;survival&quot; at time } t\\&#10;   &amp;= \text{probability subject does \textit{not} achieve PASI 75 by visit } &#10;   t+1\\&#10; \end{split}&#10;\end{equation*}&#10;&#10;\end{document}" title="IguanaTex Bitmap Display"/>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910989" y="2762689"/>
            <a:ext cx="6469039" cy="564119"/>
          </a:xfrm>
          <a:prstGeom prst="rect">
            <a:avLst/>
          </a:prstGeom>
        </p:spPr>
      </p:pic>
      <p:pic>
        <p:nvPicPr>
          <p:cNvPr id="10" name="Picture 9" descr="\documentclass{article}&#10;\usepackage{anyfontsize,  amsmath, amsfonts, amssymb, amsthm, array, bm, caption, enumitem,  epsfig, fancyhdr, float, graphics, graphicx, hieroglf, inputenc, latexsym, lipsum, listings, mathtools, mwe, pifont, wrapfig, varwidth,  xcolor, xspace}&#10;&#10;&#10;\pagestyle{empty}&#10;\begin{document}&#10;&#10;$$\text{The Survival Function: } S(t) = Pr \{T &gt; t \}$$&#10;&#10;\end{document}" title="IguanaTex Bitmap Display"/>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644858" y="882023"/>
            <a:ext cx="5652894" cy="311871"/>
          </a:xfrm>
          <a:prstGeom prst="rect">
            <a:avLst/>
          </a:prstGeom>
        </p:spPr>
      </p:pic>
      <p:pic>
        <p:nvPicPr>
          <p:cNvPr id="5" name="Picture 4" descr="\documentclass{article}&#10;\usepackage{anyfontsize,  amsmath, amsfonts, amssymb, amsthm, array, bm, caption, enumitem,  epsfig, fancyhdr, float, graphics, graphicx, hieroglf, inputenc, latexsym, lipsum, listings, mathtools, mwe, pifont, wrapfig, varwidth,  xcolor, xspace}&#10;&#10;&#10;\pagestyle{empty}&#10;\begin{document}&#10;&#10; \begin{itemize}&#10; \item[] Assume:&#10;  \subitem 1. Independence of subjects from randomization&#10;  \subitem 2. Censoring(discontinuation) is independents of the events (achieving PASI 75)&#10;\item[] Use survdiff() and survdiff() functions in &quot;survival&quot; package&#10;    \end{itemize}&#10;&#10;\end{document}" title="IguanaTex Bitmap Display"/>
          <p:cNvPicPr>
            <a:picLocks noChangeAspect="1"/>
          </p:cNvPicPr>
          <p:nvPr>
            <p:custDataLst>
              <p:tags r:id="rId5"/>
            </p:custDataLst>
          </p:nvPr>
        </p:nvPicPr>
        <p:blipFill>
          <a:blip r:embed="rId11" cstate="print">
            <a:extLst>
              <a:ext uri="{28A0092B-C50C-407E-A947-70E740481C1C}">
                <a14:useLocalDpi xmlns:a14="http://schemas.microsoft.com/office/drawing/2010/main" val="0"/>
              </a:ext>
            </a:extLst>
          </a:blip>
          <a:stretch>
            <a:fillRect/>
          </a:stretch>
        </p:blipFill>
        <p:spPr>
          <a:xfrm>
            <a:off x="229894" y="3442601"/>
            <a:ext cx="7150138" cy="1650550"/>
          </a:xfrm>
          <a:prstGeom prst="rect">
            <a:avLst/>
          </a:prstGeom>
        </p:spPr>
      </p:pic>
    </p:spTree>
    <p:extLst>
      <p:ext uri="{BB962C8B-B14F-4D97-AF65-F5344CB8AC3E}">
        <p14:creationId xmlns:p14="http://schemas.microsoft.com/office/powerpoint/2010/main" val="250129695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27966" y="248248"/>
            <a:ext cx="8825389" cy="5279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pic>
        <p:nvPicPr>
          <p:cNvPr id="2" name="Picture 1" descr="\documentclass{article}&#10;\usepackage{anyfontsize,  amsmath, amsfonts, amssymb, amsthm, array, bm, caption, enumitem,  epsfig, fancyhdr, float, graphics, graphicx, hieroglf, inputenc, latexsym, lipsum, listings, mathtools, mwe, pifont, wrapfig, varwidth,  xcolor, xspace}&#10;&#10;&#10;\pagestyle{empty}&#10;\begin{document}&#10;&#10;$$\text{Estimation}$$&#10;&#10;\end{document}" title="IguanaTex Bitmap Display"/>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144440" y="349168"/>
            <a:ext cx="2183115" cy="318602"/>
          </a:xfrm>
          <a:prstGeom prst="rect">
            <a:avLst/>
          </a:prstGeom>
        </p:spPr>
      </p:pic>
      <p:pic>
        <p:nvPicPr>
          <p:cNvPr id="4" name="Picture 3" descr="\documentclass{article}&#10;\usepackage{anyfontsize,  amsmath, amsfonts, amssymb, amsthm, array, bm, caption, enumitem,  epsfig, fancyhdr, float, graphics, graphicx, hieroglf, inputenc, latexsym, lipsum, listings, mathtools, mwe, pifont, wrapfig, varwidth,  xcolor, xspace}&#10;&#10;&#10;\pagestyle{empty}&#10;\begin{document}&#10;&#10;$$\underline{\text{Kaplan-Meier Estimate, }\widehat{S}(t)}$$&#10;\end{document}" title="IguanaTex Bitmap Display"/>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532263" y="822898"/>
            <a:ext cx="4192983" cy="467663"/>
          </a:xfrm>
          <a:prstGeom prst="rect">
            <a:avLst/>
          </a:prstGeom>
        </p:spPr>
      </p:pic>
      <p:pic>
        <p:nvPicPr>
          <p:cNvPr id="5" name="Picture 4" descr="\documentclass{article}&#10;\usepackage{anyfontsize,  amsmath, amsfonts, amssymb, amsthm, array, bm, caption, enumitem,  epsfig, fancyhdr, float, graphics, graphicx, hieroglf, inputenc, latexsym, lipsum, listings, mathtools, mwe, pifont, wrapfig, varwidth,  xcolor, xspace}&#10;&#10;&#10;\pagestyle{empty}&#10;\begin{document}&#10;&#10;Computes the product-limit of survival probabilities:&#10;\begin{itemize}&#10;\item[$\bullet$] First, if PASI 75 occurs for a subject at a visit, compute the &#10;proportion of those having this event to the remaining &quot;at-risk&quot; (..remaining from &#10;those who had the event previously OR have been censored): &#10;$\frac{p_{(k)}}{R_{(k)}}$ &#10;\item[$\bullet$] Then, compute one minus this proportion; a 'survival' proportion.&#10;\item[$\bullet$] Finally, find the survival probabilities  as the \textit{cumulative} products from the distinct event times $\tau(k)$, up to and including the current event time:&#10;\end{itemize}&#10;$$\widehat{S}_{KM}(t)=\prod_{k\;:\;\tau(k) \leq t} {\Bigg(}1 - &#10;\frac{p_{(k)}}{R_{(k)}} {\Bigg)}$$&#10;&#10;\end{document}" title="IguanaTex Bitmap Display"/>
          <p:cNvPicPr>
            <a:picLocks noChangeAspect="1"/>
          </p:cNvPicPr>
          <p:nvPr>
            <p:custDataLst>
              <p:tags r:id="rId3"/>
            </p:custDataLst>
          </p:nvPr>
        </p:nvPicPr>
        <p:blipFill>
          <a:blip r:embed="rId7" cstate="print">
            <a:extLst>
              <a:ext uri="{28A0092B-C50C-407E-A947-70E740481C1C}">
                <a14:useLocalDpi xmlns:a14="http://schemas.microsoft.com/office/drawing/2010/main" val="0"/>
              </a:ext>
            </a:extLst>
          </a:blip>
          <a:stretch>
            <a:fillRect/>
          </a:stretch>
        </p:blipFill>
        <p:spPr>
          <a:xfrm>
            <a:off x="532265" y="1445687"/>
            <a:ext cx="6963845" cy="3246057"/>
          </a:xfrm>
          <a:prstGeom prst="rect">
            <a:avLst/>
          </a:prstGeom>
        </p:spPr>
      </p:pic>
    </p:spTree>
    <p:extLst>
      <p:ext uri="{BB962C8B-B14F-4D97-AF65-F5344CB8AC3E}">
        <p14:creationId xmlns:p14="http://schemas.microsoft.com/office/powerpoint/2010/main" val="36866643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66212" y="139779"/>
            <a:ext cx="8825389" cy="5279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pic>
        <p:nvPicPr>
          <p:cNvPr id="3" name="Picture 2" descr="\documentclass{article}&#10;\usepackage{anyfontsize,  amsmath, amsfonts, amssymb, amsthm, array, bm, caption, enumitem,  epsfig, fancyhdr, float, graphics, graphicx, hieroglf, inputenc, latexsym, lipsum, listings, mathtools, mwe, pifont, wrapfig, varwidth,  xcolor, xspace}&#10;&#10;&#10;\pagestyle{empty}&#10;\begin{document}&#10;&#10;$$\text{Testing}$$&#10;&#10;\end{document}" title="IguanaTex Bitmap Display"/>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272144" y="245976"/>
            <a:ext cx="1393371" cy="388230"/>
          </a:xfrm>
          <a:prstGeom prst="rect">
            <a:avLst/>
          </a:prstGeom>
        </p:spPr>
      </p:pic>
      <p:pic>
        <p:nvPicPr>
          <p:cNvPr id="5" name="Picture 4" descr="\documentclass{article}&#10;\usepackage{anyfontsize,  amsmath, amsfonts, amssymb, amsthm, array, bm, caption, enumitem,  epsfig, fancyhdr, float, graphics, graphicx, hieroglf, inputenc, latexsym, lipsum, listings, mathtools, mwe, pifont, wrapfig, varwidth,  xcolor, xspace}&#10;&#10;&#10;\pagestyle{empty}&#10;\begin{document}&#10;&#10;$$\underline{\text{Log-Rank Test}}$$&#10;\end{document}" title="IguanaTex Bitmap Display"/>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521379" y="829795"/>
            <a:ext cx="2145622" cy="346968"/>
          </a:xfrm>
          <a:prstGeom prst="rect">
            <a:avLst/>
          </a:prstGeom>
        </p:spPr>
      </p:pic>
      <p:pic>
        <p:nvPicPr>
          <p:cNvPr id="10" name="Picture 9" descr="\documentclass{article}&#10;\usepackage{anyfontsize,  amsmath, amsfonts, amssymb, amsthm, array, bm, caption, enumitem,  epsfig, fancyhdr, float, graphics, graphicx, hieroglf, inputenc, latexsym, lipsum, listings, mathtools, mwe, pifont, wrapfig, varwidth,  xcolor, xspace}&#10;&#10;&#10;\pagestyle{empty}&#10;\begin{document}&#10;&#10;\begin{itemize}&#10; \item[] Assume:&#10; \subitem1. Independence between two group being compared&#10; \subitem2. Similar censoring patterns for the groups&#10; \subitem3. Respective survival curves $S_0(t)$ and $S_1(t)$ are related as:&#10;  $$S_1(t) = [S_0(t)]^{\theta} \quad \text{ for } \theta &gt;0 \text{ and &#10;  all } t$$&#10;\end{itemize}&#10;&#10;\end{document}" title="IguanaTex Bitmap Display"/>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401880" y="1338832"/>
            <a:ext cx="8023488" cy="2276936"/>
          </a:xfrm>
          <a:prstGeom prst="rect">
            <a:avLst/>
          </a:prstGeom>
        </p:spPr>
      </p:pic>
      <p:pic>
        <p:nvPicPr>
          <p:cNvPr id="8" name="Picture 7" descr="\documentclass{article}&#10;\usepackage{anyfontsize,  amsmath, amsfonts, amssymb, amsthm, array, bm, caption, enumitem,  epsfig, fancyhdr, float, graphics, graphicx, hieroglf, inputenc, latexsym, lipsum, listings, mathtools, mwe, pifont, wrapfig, varwidth,  xcolor, xspace}&#10;&#10;&#10;\pagestyle{empty}&#10;\begin{document}&#10;&#10;\begin{itemize}&#10; \item[] Hypotheses:&#10; \subitem $H_0: \theta =1 \text{ vs. } H_1: \theta \neq 1$&#10;\end{itemize}&#10;&#10;&#10;\end{document}" title="IguanaTex Bitmap Display"/>
          <p:cNvPicPr>
            <a:picLocks noChangeAspect="1"/>
          </p:cNvPicPr>
          <p:nvPr>
            <p:custDataLst>
              <p:tags r:id="rId4"/>
            </p:custDataLst>
          </p:nvPr>
        </p:nvPicPr>
        <p:blipFill>
          <a:blip r:embed="rId9" cstate="print">
            <a:extLst>
              <a:ext uri="{28A0092B-C50C-407E-A947-70E740481C1C}">
                <a14:useLocalDpi xmlns:a14="http://schemas.microsoft.com/office/drawing/2010/main" val="0"/>
              </a:ext>
            </a:extLst>
          </a:blip>
          <a:stretch>
            <a:fillRect/>
          </a:stretch>
        </p:blipFill>
        <p:spPr>
          <a:xfrm>
            <a:off x="521379" y="4021882"/>
            <a:ext cx="3973700" cy="780482"/>
          </a:xfrm>
          <a:prstGeom prst="rect">
            <a:avLst/>
          </a:prstGeom>
        </p:spPr>
      </p:pic>
    </p:spTree>
    <p:extLst>
      <p:ext uri="{BB962C8B-B14F-4D97-AF65-F5344CB8AC3E}">
        <p14:creationId xmlns:p14="http://schemas.microsoft.com/office/powerpoint/2010/main" val="7658595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166212" y="139779"/>
            <a:ext cx="8825389" cy="5279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pic>
        <p:nvPicPr>
          <p:cNvPr id="5" name="Picture 4" descr="\documentclass{article}&#10;\usepackage{anyfontsize,  amsmath, amsfonts, amssymb, amsthm, array, bm, caption, enumitem,  epsfig, fancyhdr, float, graphics, graphicx, hieroglf, inputenc, latexsym, lipsum, listings, mathtools, mwe, pifont, wrapfig, varwidth,  xcolor, xspace}&#10;&#10;&#10;\pagestyle{empty}&#10;\begin{document}&#10;&#10;$$\underline{\text{Log-Rank Test}}$$&#10;\end{document}" title="IguanaTex Bitmap Display"/>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570932" y="711833"/>
            <a:ext cx="2145622" cy="346968"/>
          </a:xfrm>
          <a:prstGeom prst="rect">
            <a:avLst/>
          </a:prstGeom>
        </p:spPr>
      </p:pic>
      <p:pic>
        <p:nvPicPr>
          <p:cNvPr id="16" name="Picture 15" descr="\documentclass{article}&#10;\usepackage{anyfontsize,  amsmath, amsfonts, amssymb, amsthm, array, bm, caption, enumitem,  epsfig, fancyhdr, float, graphics, graphicx, hieroglf, inputenc, latexsym, lipsum, listings, mathtools, mwe, pifont, wrapfig, varwidth,  xcolor, xspace}&#10;&#10;&#10;\pagestyle{empty}&#10;\begin{document}&#10;&#10;\begin{itemize}&#10;\item The test is analogous to the Mantel-Haenszel Procedure &#10;\item Association of several $2\times2$ tables tested by comparison to a  &#10;$\chi^2$ distribution using Mantel-Haenszel statistic: &#10;$\chi_{M-H}^2 = \frac{{\big(}{\big|}\sum_{i=1}^{\tau}y_{1i} - &#10;\sum_{i=1}^{\tau}n_{1i}y_{i}/n_{i}{\big|} &#10;-0.5{\big)}^2}{\sum_{i=1}^{\tau} Var(y_{1i})}$.&#10;\subitem 1. The $\tau$ distinct event times are the 'strata', thus $\tau$ total &#10;tables&#10;\subitem 2. The event (achieving PASI 75) and non-event ('surviving') are &#10; the 'outcomes'&#10;\subitem 3. The groups being compared in the test are the 'exposures':&#10;\end{itemize}&#10;&#10;\end{document}" title="IguanaTex Bitmap Display"/>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821871" y="1164597"/>
            <a:ext cx="6256236" cy="2254138"/>
          </a:xfrm>
          <a:prstGeom prst="rect">
            <a:avLst/>
          </a:prstGeom>
        </p:spPr>
      </p:pic>
      <p:pic>
        <p:nvPicPr>
          <p:cNvPr id="12" name="Picture 11" descr="\documentclass{article}&#10;\usepackage{anyfontsize,  amsmath, amsfonts, amssymb, amsthm, array, bm, caption, enumitem,  epsfig, fancyhdr, float, graphics, graphicx, hieroglf, inputenc, latexsym, lipsum, listings, mathtools, mwe, pifont, wrapfig, varwidth,  xcolor, xspace}&#10;&#10;&#10;\pagestyle{empty}&#10;\begin{document}&#10;&#10;\begin{table}[H]&#10; \begin{center}&#10;  \begin{minipage}{0.35\textwidth}&#10;   \begin{tabular}{r}&#10;    \\&#10;    \underline{\textit{Outcomes}}\\&#10;    Achieved PASI 75\\&#10;    Not Achieved PASI 75\\ \hline&#10;    At 'Risk':\\&#10;   \end{tabular}&#10;  \end{minipage}&#10;  \begin{minipage}{0.40\textwidth}&#10;   \begin{tabular}{|cc|}&#10;    \multicolumn{2}{c}{\textit{\underline{Exposures}}}\\&#10;    \multicolumn{1}{c}{Drug X(140mg)}&amp;&#10;    \multicolumn{1}{c}{Placebo}\\ \hline&#10;    $y_{1i}$&amp;$y_{2i}$\\&#10;    $n_{1i} - y_{1i}$&amp;$n_{2i} - y_{2i}$\\ \hline&#10;    \multicolumn{1}{c}{$n_{1i}$}&amp;&#10;    \multicolumn{1}{c}{$n_{2i}$}\\ &#10;    \end{tabular}&#10;    \end{minipage}&#10;     \begin{minipage}{0.20\textwidth}&#10;     \begin{tabular}{c}&#10;       \\&#10;      Total\\&#10;      $y_i$\\&#10;      $n_i-y_i$\\\hline&#10;      $n_i$\\&#10;     \end{tabular}&#10;    \end{minipage}&#10;  \end{center}&#10;\end{table}&#10;&#10;\end{document}" title="IguanaTex Bitmap Display"/>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1236128" y="3622500"/>
            <a:ext cx="6814622" cy="1276072"/>
          </a:xfrm>
          <a:prstGeom prst="rect">
            <a:avLst/>
          </a:prstGeom>
        </p:spPr>
      </p:pic>
      <p:pic>
        <p:nvPicPr>
          <p:cNvPr id="14" name="Picture 13" descr="\documentclass{article}&#10;\usepackage{anyfontsize,  amsmath, amsfonts, amssymb, amsthm, array, bm, caption, enumitem,  epsfig, fancyhdr, float, graphics, graphicx, hieroglf, inputenc, latexsym, lipsum, listings, mathtools, mwe, pifont, wrapfig, varwidth,  xcolor, xspace}&#10;&#10;&#10;\pagestyle{empty}&#10;\begin{document}&#10;&#10;$$\text{Testing}$$&#10;&#10;\end{document}" title="IguanaTex Bitmap Display"/>
          <p:cNvPicPr>
            <a:picLocks noChangeAspect="1"/>
          </p:cNvPicPr>
          <p:nvPr>
            <p:custDataLst>
              <p:tags r:id="rId4"/>
            </p:custDataLst>
          </p:nvPr>
        </p:nvPicPr>
        <p:blipFill>
          <a:blip r:embed="rId9" cstate="print">
            <a:extLst>
              <a:ext uri="{28A0092B-C50C-407E-A947-70E740481C1C}">
                <a14:useLocalDpi xmlns:a14="http://schemas.microsoft.com/office/drawing/2010/main" val="0"/>
              </a:ext>
            </a:extLst>
          </a:blip>
          <a:stretch>
            <a:fillRect/>
          </a:stretch>
        </p:blipFill>
        <p:spPr>
          <a:xfrm>
            <a:off x="272144" y="245976"/>
            <a:ext cx="1393371" cy="388230"/>
          </a:xfrm>
          <a:prstGeom prst="rect">
            <a:avLst/>
          </a:prstGeom>
        </p:spPr>
      </p:pic>
    </p:spTree>
    <p:extLst>
      <p:ext uri="{BB962C8B-B14F-4D97-AF65-F5344CB8AC3E}">
        <p14:creationId xmlns:p14="http://schemas.microsoft.com/office/powerpoint/2010/main" val="117424104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795225" y="2425989"/>
            <a:ext cx="184731" cy="228204"/>
          </a:xfrm>
          <a:prstGeom prst="rect">
            <a:avLst/>
          </a:prstGeom>
        </p:spPr>
        <p:txBody>
          <a:bodyPr wrap="none">
            <a:spAutoFit/>
          </a:bodyPr>
          <a:lstStyle/>
          <a:p>
            <a:pPr>
              <a:lnSpc>
                <a:spcPct val="107000"/>
              </a:lnSpc>
              <a:spcAft>
                <a:spcPts val="600"/>
              </a:spcAft>
            </a:pPr>
            <a:endParaRPr lang="en-US" sz="825" dirty="0">
              <a:latin typeface="Calibri" panose="020F0502020204030204" pitchFamily="34" charset="0"/>
              <a:ea typeface="Calibri" panose="020F0502020204030204" pitchFamily="34" charset="0"/>
              <a:cs typeface="Times New Roman" panose="02020603050405020304" pitchFamily="18" charset="0"/>
            </a:endParaRPr>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0904" y="-173562"/>
            <a:ext cx="5597288" cy="5597288"/>
          </a:xfrm>
          <a:prstGeom prst="rect">
            <a:avLst/>
          </a:prstGeom>
        </p:spPr>
      </p:pic>
      <p:pic>
        <p:nvPicPr>
          <p:cNvPr id="8" name="Picture 7" descr="\documentclass{article}&#10;\usepackage{anyfontsize,  amsmath, amsfonts, amssymb, amsthm, array, bm, caption, enumitem,  epsfig, fancyhdr, float, graphics, graphicx, hieroglf, inputenc, latexsym, lipsum, listings, mathtools, mwe, pifont, wrapfig, varwidth,  xcolor, xspace}&#10;&#10;&#10;\pagestyle{empty}&#10;\begin{document}&#10;&#10;\begin{table}[H]&#10; \begin{center}&#10;  \begin{minipage}{0.60\textwidth}&#10;   \begin{tabular}{l}&#10; \multicolumn{1}{l}{\textit{\textbf{Legend:}}}\\&#10; \\&#10; $H_1$ : \textcolor{red}{\textbf{Placebo}} vs. &#10; \textcolor{magenta}{\textbf{Drug &#10; X(210mg)}}\\&#10; $H_3$ : \textcolor{red}{\textbf{Placebo}} vs. &#10; \textcolor{green}{\textbf{Drug X(140mg)}}\\&#10; $H_2$ : \textcolor{blue}{\textbf{Active Control}} vs. &#10; \textcolor{magenta}{\textbf{Drug X(210mg)}}\\&#10; $H_4$ : \textcolor{blue}{\textbf{Active Control}} vs. &#10; \textcolor{green}{\textbf{Drug X(140mg)}}\\&#10;     \end{tabular}&#10;  \end{minipage}&#10;  \begin{minipage}{0.35\textwidth}&#10;   \begin{tabular}{||r||} &#10;    \multicolumn{1}{c}{}\\&#10;    \multicolumn{1}{c}{$p$-values}\\&#10;      \hline\hline&#10;   $&lt; 2 \times 10^{-16}$\\&#10;   $&lt; 2 \times 10^{-16}$\\&#10;   $ 2 \times 10^{-12}$\\&#10;  $0.8$ \\&#10;   \hline \hline&#10;   \end{tabular}&#10;  \end{minipage}&#10; \end{center}&#10;\end{table}&#10;&#10;\end{document}" title="IguanaTex Bitmap Display"/>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1262652" y="3676442"/>
            <a:ext cx="2601847" cy="695923"/>
          </a:xfrm>
          <a:prstGeom prst="rect">
            <a:avLst/>
          </a:prstGeom>
        </p:spPr>
      </p:pic>
      <p:pic>
        <p:nvPicPr>
          <p:cNvPr id="11" name="Picture 10" descr="\documentclass{article}&#10;\usepackage{anyfontsize,  amsmath, amsfonts, amssymb, amsthm, array, bm, caption, enumitem,  epsfig, fancyhdr, float, graphics, graphicx, hieroglf, inputenc, latexsym, lipsum, listings, mathtools, mwe, pifont, wrapfig, varwidth,  xcolor, xspace}&#10;&#10;&#10;\pagestyle{empty}&#10;\begin{document}&#10;&#10;&#10;\begin{itemize}&#10; \item Estimates are non-parametric, robust&#10; \item The steeper the slope (i.e. magenta curve &#10;&#10; \subitem for Drug X(210mg)), the higher &#10; \subitem the 'hazard', namely the &#10; \subitem 'hazard of achieving PASI 75&#10;  \item The shallower the slope &#10; \subitem  (i.e. red curve for Placebo), &#10;  \subitem the lower the 'hazard'&#10;  \subitem of achieving PASI 75&#10; \item All estimates are above 0.80 &#10; \subitem by visit 6, interim analysis&#10; \end{itemize}&#10;\end{document}" title="IguanaTex Bitmap Display"/>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5773003" y="581908"/>
            <a:ext cx="3270698" cy="3094534"/>
          </a:xfrm>
          <a:prstGeom prst="rect">
            <a:avLst/>
          </a:prstGeom>
        </p:spPr>
      </p:pic>
    </p:spTree>
    <p:extLst>
      <p:ext uri="{BB962C8B-B14F-4D97-AF65-F5344CB8AC3E}">
        <p14:creationId xmlns:p14="http://schemas.microsoft.com/office/powerpoint/2010/main" val="1306125868"/>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795225" y="2425989"/>
            <a:ext cx="184731" cy="228204"/>
          </a:xfrm>
          <a:prstGeom prst="rect">
            <a:avLst/>
          </a:prstGeom>
        </p:spPr>
        <p:txBody>
          <a:bodyPr wrap="none">
            <a:spAutoFit/>
          </a:bodyPr>
          <a:lstStyle/>
          <a:p>
            <a:pPr>
              <a:lnSpc>
                <a:spcPct val="107000"/>
              </a:lnSpc>
              <a:spcAft>
                <a:spcPts val="600"/>
              </a:spcAft>
            </a:pPr>
            <a:endParaRPr lang="en-US" sz="825" dirty="0">
              <a:latin typeface="Calibri" panose="020F0502020204030204" pitchFamily="34" charset="0"/>
              <a:ea typeface="Calibri" panose="020F0502020204030204" pitchFamily="34" charset="0"/>
              <a:cs typeface="Times New Roman" panose="02020603050405020304" pitchFamily="18" charset="0"/>
            </a:endParaRPr>
          </a:p>
        </p:txBody>
      </p:sp>
      <p:pic>
        <p:nvPicPr>
          <p:cNvPr id="3" name="Pictur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8628" y="39017"/>
            <a:ext cx="6614735" cy="5278104"/>
          </a:xfrm>
          <a:prstGeom prst="rect">
            <a:avLst/>
          </a:prstGeom>
        </p:spPr>
      </p:pic>
      <p:pic>
        <p:nvPicPr>
          <p:cNvPr id="8" name="Picture 7" descr="\documentclass{article}&#10;\usepackage{anyfontsize,  amsmath, amsfonts, amssymb, amsthm, array, bm, caption, enumitem,  epsfig, fancyhdr, float, graphics, graphicx, hieroglf, inputenc, latexsym, lipsum, listings, mathtools, mwe, pifont, wrapfig, varwidth,  xcolor, xspace}&#10;&#10;&#10;\pagestyle{empty}&#10;\begin{document}&#10;\begin{table}[H]&#10; \begin{center}&#10;  \begin{minipage}{0.60\textwidth}&#10;   \begin{tabular}{l}&#10;    \multicolumn{1}{l}{\textit{\textbf{Legend:}}}\\&#10;    $\alpha = 0.01$\\&#10;    $H_1$ : \textcolor{red}{\textbf{Placebo}} vs. &#10;    \textcolor{magenta}{\textbf{Drug &#10;      X(210mg)}}\\&#10;    $H_3$ : \textcolor{red}{\textbf{Placebo}} vs. &#10;    \textcolor{green}{\textbf{Drug X(140mg)}}\\&#10;   \end{tabular}&#10;  \end{minipage}&#10;  \begin{minipage}{0.35\textwidth}&#10;   \begin{tabular}{||r||} &#10;    \multicolumn{1}{c}{}\\&#10;    \multicolumn{1}{c}{$p$-values}\\&#10;    \hline\hline&#10;    $&lt; 2 \times 10^{-16}$\\&#10;    $&lt; 2 \times 10^{-16}$\\&#10;    \hline \hline&#10;   \end{tabular}&#10;  \end{minipage}&#10; \end{center}&#10;\end{table}&#10;&#10;&#10;\end{document}" title="IguanaTex Bitmap Display"/>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1170175" y="1597455"/>
            <a:ext cx="1643702" cy="295866"/>
          </a:xfrm>
          <a:prstGeom prst="rect">
            <a:avLst/>
          </a:prstGeom>
        </p:spPr>
      </p:pic>
      <p:pic>
        <p:nvPicPr>
          <p:cNvPr id="10" name="Picture 9" descr="\documentclass{article}&#10;\usepackage{anyfontsize,  amsmath, amsfonts, amssymb, amsthm, array, bm, caption, enumitem,  epsfig, fancyhdr, float, graphics, graphicx, hieroglf, inputenc, latexsym, lipsum, listings, mathtools, mwe, pifont, wrapfig, varwidth,  xcolor, xspace}&#10;&#10;&#10;\pagestyle{empty}&#10;\begin{document}&#10;&#10;\begin{table}[H]&#10; \begin{center}&#10;  \begin{minipage}{0.60\textwidth}&#10;   \begin{tabular}{l}&#10;    \multicolumn{1}{l}{\textit{\textbf{Legend:}}}\\&#10;    $\alpha = 0.04$\\&#10;    $H_2$ : \textcolor{blue}{\textbf{Active Control}} vs. &#10;    \textcolor{magenta}{\textbf{Drug X(210mg)}}\\&#10;    $H_4$ : \textcolor{blue}{\textbf{Active Control}} vs. &#10;    \textcolor{green}{\textbf{Drug X(140mg)}}\\&#10;   \end{tabular}&#10;  \end{minipage}&#10;  \begin{minipage}{0.35\textwidth}&#10;   \begin{tabular}{||r||} &#10;    \multicolumn{1}{c}{}\\&#10;    \multicolumn{1}{c}{$p$-values}\\&#10;    \hline\hline&#10;    $ 2 \times 10^{-12}$\\&#10;    $0.8$ \\&#10;    \hline \hline&#10;   \end{tabular}&#10;  \end{minipage}&#10; \end{center}&#10;\end{table}&#10;&#10;&#10;&#10;\end{document}" title="IguanaTex Bitmap Display"/>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4432715" y="1591330"/>
            <a:ext cx="1645920" cy="308116"/>
          </a:xfrm>
          <a:prstGeom prst="rect">
            <a:avLst/>
          </a:prstGeom>
        </p:spPr>
      </p:pic>
      <p:pic>
        <p:nvPicPr>
          <p:cNvPr id="9" name="Picture 8" descr="\documentclass{article}&#10;\usepackage{anyfontsize,  amsmath, amsfonts, amssymb, amsthm, array, bm, caption, enumitem,  epsfig, fancyhdr, float, graphics, graphicx, hieroglf, inputenc, latexsym, lipsum, listings, mathtools, mwe, pifont, wrapfig, varwidth,  xcolor, xspace}&#10;&#10;&#10;\pagestyle{empty}&#10;\begin{document}&#10;&#10;\begin{table}[H]&#10; \begin{center}&#10;  \begin{minipage}{0.60\textwidth}&#10;   \begin{tabular}{l}&#10;    \multicolumn{1}{l}{\textit{\textbf{Legend:}}}\\&#10;    $\alpha = 0.01$\\&#10;   &#10;    $H_3$ : \textcolor{red}{\textbf{Placebo}} vs. &#10;    \textcolor{green}{\textbf{Drug X(140mg)}}\\&#10;   $\alpha = 0.04$\\&#10;    $H_4$ : \textcolor{blue}{\textbf{Active Control}} vs. &#10;    \textcolor{green}{\textbf{Drug X(140mg)}}\\&#10;   \end{tabular}&#10;  \end{minipage}&#10;  \begin{minipage}{0.35\textwidth}&#10;   \begin{tabular}{||r||} &#10;    \multicolumn{1}{c}{}\\&#10;    \multicolumn{1}{c}{$p$-values}\\&#10;    \hline\hline&#10;  &#10;    $&lt; 2 \times 10^{-16}$\\&#10;   \\&#10;    $0.8$ \\&#10;    \hline \hline&#10;   \end{tabular}&#10;  \end{minipage}&#10; \end{center}&#10;\end{table}&#10;&#10;\end{document}" title="IguanaTex Bitmap Display"/>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1009512" y="4193108"/>
            <a:ext cx="1638300" cy="366547"/>
          </a:xfrm>
          <a:prstGeom prst="rect">
            <a:avLst/>
          </a:prstGeom>
        </p:spPr>
      </p:pic>
      <p:pic>
        <p:nvPicPr>
          <p:cNvPr id="12" name="Picture 11" descr="\documentclass{article}&#10;\usepackage{anyfontsize,  amsmath, amsfonts, amssymb, amsthm, array, bm, caption, enumitem,  epsfig, fancyhdr, float, graphics, graphicx, hieroglf, inputenc, latexsym, lipsum, listings, mathtools, mwe, pifont, wrapfig, varwidth,  xcolor, xspace}&#10;&#10;&#10;\pagestyle{empty}&#10;\begin{document}&#10;&#10;\begin{table}[H]&#10; \begin{center}&#10;  \begin{minipage}{0.60\textwidth}&#10;   \begin{tabular}{l}&#10;    \multicolumn{1}{l}{\textit{\textbf{Legend:}}}\\&#10;    $\alpha = 0.01$\\&#10;    $H_1$ : \textcolor{red}{\textbf{Placebo}} vs. &#10;    \textcolor{magenta}{\textbf{Drug &#10;      X(210mg)}}\\&#10; $\alpha = 0.04$\\&#10;    $H_2$ : \textcolor{blue}{\textbf{Active Control}} vs. &#10;    \textcolor{magenta}{\textbf{Drug X(210mg)}}\\&#10;  &#10;   \end{tabular}&#10;  \end{minipage}&#10;  \begin{minipage}{0.35\textwidth}&#10;   \begin{tabular}{||r||} &#10;    \multicolumn{1}{c}{}\\&#10;    \multicolumn{1}{c}{$p$-values}\\&#10;    \hline\hline&#10;    $&lt; 2 \times 10^{-16}$\\&#10;  \\&#10;    $ 2 \times 10^{-12}$\\&#10;   &#10;    \hline \hline&#10;   \end{tabular}&#10;  \end{minipage}&#10; \end{center}&#10;\end{table}&#10;&#10;\end{document}" title="IguanaTex Bitmap Display"/>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4440335" y="4193107"/>
            <a:ext cx="1638300" cy="366548"/>
          </a:xfrm>
          <a:prstGeom prst="rect">
            <a:avLst/>
          </a:prstGeom>
        </p:spPr>
      </p:pic>
    </p:spTree>
    <p:extLst>
      <p:ext uri="{BB962C8B-B14F-4D97-AF65-F5344CB8AC3E}">
        <p14:creationId xmlns:p14="http://schemas.microsoft.com/office/powerpoint/2010/main" val="411530976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29"/>
          <p:cNvSpPr txBox="1">
            <a:spLocks noGrp="1"/>
          </p:cNvSpPr>
          <p:nvPr>
            <p:ph type="title"/>
          </p:nvPr>
        </p:nvSpPr>
        <p:spPr>
          <a:xfrm>
            <a:off x="628650" y="241946"/>
            <a:ext cx="7886700" cy="602700"/>
          </a:xfrm>
          <a:prstGeom prst="rect">
            <a:avLst/>
          </a:prstGeom>
          <a:solidFill>
            <a:schemeClr val="accent5"/>
          </a:solid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lt1"/>
              </a:buClr>
              <a:buSzPts val="2400"/>
              <a:buFont typeface="Calibri"/>
              <a:buNone/>
            </a:pPr>
            <a:r>
              <a:rPr lang="en" sz="2400" b="1">
                <a:solidFill>
                  <a:schemeClr val="lt1"/>
                </a:solidFill>
                <a:latin typeface="Calibri"/>
                <a:ea typeface="Calibri"/>
                <a:cs typeface="Calibri"/>
                <a:sym typeface="Calibri"/>
              </a:rPr>
              <a:t>Randomization Ratio : Test drug : Placebo =2:1</a:t>
            </a:r>
            <a:endParaRPr/>
          </a:p>
        </p:txBody>
      </p:sp>
      <p:sp>
        <p:nvSpPr>
          <p:cNvPr id="171" name="Google Shape;171;p29"/>
          <p:cNvSpPr txBox="1">
            <a:spLocks noGrp="1"/>
          </p:cNvSpPr>
          <p:nvPr>
            <p:ph type="body" idx="1"/>
          </p:nvPr>
        </p:nvSpPr>
        <p:spPr>
          <a:xfrm>
            <a:off x="628650" y="1369219"/>
            <a:ext cx="7886700" cy="2262300"/>
          </a:xfrm>
          <a:prstGeom prst="rect">
            <a:avLst/>
          </a:prstGeom>
          <a:blipFill rotWithShape="1">
            <a:blip r:embed="rId3">
              <a:alphaModFix/>
            </a:blip>
            <a:stretch>
              <a:fillRect/>
            </a:stretch>
          </a:blipFill>
          <a:ln>
            <a:noFill/>
          </a:ln>
        </p:spPr>
        <p:txBody>
          <a:bodyPr spcFirstLastPara="1" wrap="square" lIns="68575" tIns="34275" rIns="68575" bIns="34275" anchor="t" anchorCtr="0">
            <a:normAutofit/>
          </a:bodyPr>
          <a:lstStyle/>
          <a:p>
            <a:pPr marL="177800" lvl="0" indent="-171450" algn="l" rtl="0">
              <a:lnSpc>
                <a:spcPct val="90000"/>
              </a:lnSpc>
              <a:spcBef>
                <a:spcPts val="0"/>
              </a:spcBef>
              <a:spcAft>
                <a:spcPts val="0"/>
              </a:spcAft>
              <a:buSzPts val="2100"/>
              <a:buChar char="•"/>
            </a:pPr>
            <a:r>
              <a:rPr lang="en"/>
              <a:t> </a:t>
            </a:r>
            <a:endParaRPr/>
          </a:p>
        </p:txBody>
      </p:sp>
      <p:sp>
        <p:nvSpPr>
          <p:cNvPr id="172" name="Google Shape;172;p29"/>
          <p:cNvSpPr txBox="1"/>
          <p:nvPr/>
        </p:nvSpPr>
        <p:spPr>
          <a:xfrm>
            <a:off x="2025503" y="1260415"/>
            <a:ext cx="5023800" cy="5001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3" name="Google Shape;173;p29"/>
          <p:cNvSpPr txBox="1"/>
          <p:nvPr/>
        </p:nvSpPr>
        <p:spPr>
          <a:xfrm>
            <a:off x="909756" y="2183965"/>
            <a:ext cx="4570800" cy="276900"/>
          </a:xfrm>
          <a:prstGeom prst="rect">
            <a:avLst/>
          </a:prstGeom>
          <a:blipFill rotWithShape="1">
            <a:blip r:embed="rId4">
              <a:alphaModFix/>
            </a:blip>
            <a:stretch>
              <a:fillRect/>
            </a:stretch>
          </a:blip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a:latin typeface="Calibri"/>
                <a:ea typeface="Calibri"/>
                <a:cs typeface="Calibri"/>
                <a:sym typeface="Calibri"/>
              </a:rPr>
              <a:t> </a:t>
            </a:r>
            <a:endParaRPr sz="1100"/>
          </a:p>
        </p:txBody>
      </p:sp>
      <p:sp>
        <p:nvSpPr>
          <p:cNvPr id="174" name="Google Shape;174;p29"/>
          <p:cNvSpPr txBox="1"/>
          <p:nvPr/>
        </p:nvSpPr>
        <p:spPr>
          <a:xfrm>
            <a:off x="2350904" y="2750178"/>
            <a:ext cx="4570800" cy="276900"/>
          </a:xfrm>
          <a:prstGeom prst="rect">
            <a:avLst/>
          </a:prstGeom>
          <a:blipFill rotWithShape="1">
            <a:blip r:embed="rId5">
              <a:alphaModFix/>
            </a:blip>
            <a:stretch>
              <a:fillRect b="-13329"/>
            </a:stretch>
          </a:blip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a:latin typeface="Calibri"/>
                <a:ea typeface="Calibri"/>
                <a:cs typeface="Calibri"/>
                <a:sym typeface="Calibri"/>
              </a:rPr>
              <a:t> </a:t>
            </a:r>
            <a:endParaRPr sz="1100"/>
          </a:p>
        </p:txBody>
      </p:sp>
      <p:sp>
        <p:nvSpPr>
          <p:cNvPr id="175" name="Google Shape;175;p29"/>
          <p:cNvSpPr txBox="1"/>
          <p:nvPr/>
        </p:nvSpPr>
        <p:spPr>
          <a:xfrm>
            <a:off x="390849" y="3327724"/>
            <a:ext cx="4570800" cy="284700"/>
          </a:xfrm>
          <a:prstGeom prst="rect">
            <a:avLst/>
          </a:prstGeom>
          <a:noFill/>
          <a:ln>
            <a:noFill/>
          </a:ln>
        </p:spPr>
        <p:txBody>
          <a:bodyPr spcFirstLastPara="1" wrap="square" lIns="68575" tIns="34275" rIns="68575" bIns="34275" anchor="t" anchorCtr="0">
            <a:spAutoFit/>
          </a:bodyPr>
          <a:lstStyle/>
          <a:p>
            <a:pPr marL="0" marR="0" lvl="0" indent="0" algn="just" rtl="0">
              <a:spcBef>
                <a:spcPts val="0"/>
              </a:spcBef>
              <a:spcAft>
                <a:spcPts val="0"/>
              </a:spcAft>
              <a:buNone/>
            </a:pPr>
            <a:r>
              <a:rPr lang="en" sz="1400">
                <a:solidFill>
                  <a:schemeClr val="dk1"/>
                </a:solidFill>
                <a:latin typeface="Calibri"/>
                <a:ea typeface="Calibri"/>
                <a:cs typeface="Calibri"/>
                <a:sym typeface="Calibri"/>
              </a:rPr>
              <a:t>And according to the question, we have</a:t>
            </a:r>
            <a:endParaRPr sz="1400">
              <a:solidFill>
                <a:schemeClr val="dk1"/>
              </a:solidFill>
              <a:latin typeface="Calibri"/>
              <a:ea typeface="Calibri"/>
              <a:cs typeface="Calibri"/>
              <a:sym typeface="Calibri"/>
            </a:endParaRPr>
          </a:p>
        </p:txBody>
      </p:sp>
      <p:sp>
        <p:nvSpPr>
          <p:cNvPr id="176" name="Google Shape;176;p29"/>
          <p:cNvSpPr txBox="1"/>
          <p:nvPr/>
        </p:nvSpPr>
        <p:spPr>
          <a:xfrm>
            <a:off x="1258745" y="3607470"/>
            <a:ext cx="2184300" cy="459000"/>
          </a:xfrm>
          <a:prstGeom prst="rect">
            <a:avLst/>
          </a:prstGeom>
          <a:blipFill rotWithShape="1">
            <a:blip r:embed="rId6">
              <a:alphaModFix/>
            </a:blip>
            <a:stretch>
              <a:fillRect/>
            </a:stretch>
          </a:blip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a:latin typeface="Calibri"/>
                <a:ea typeface="Calibri"/>
                <a:cs typeface="Calibri"/>
                <a:sym typeface="Calibri"/>
              </a:rPr>
              <a:t> </a:t>
            </a:r>
            <a:endParaRPr sz="1100"/>
          </a:p>
        </p:txBody>
      </p:sp>
      <p:sp>
        <p:nvSpPr>
          <p:cNvPr id="177" name="Google Shape;177;p29"/>
          <p:cNvSpPr txBox="1"/>
          <p:nvPr/>
        </p:nvSpPr>
        <p:spPr>
          <a:xfrm>
            <a:off x="628650" y="1069704"/>
            <a:ext cx="4570800" cy="284700"/>
          </a:xfrm>
          <a:prstGeom prst="rect">
            <a:avLst/>
          </a:prstGeom>
          <a:noFill/>
          <a:ln>
            <a:noFill/>
          </a:ln>
        </p:spPr>
        <p:txBody>
          <a:bodyPr spcFirstLastPara="1" wrap="square" lIns="68575" tIns="34275" rIns="68575" bIns="34275" anchor="t" anchorCtr="0">
            <a:spAutoFit/>
          </a:bodyPr>
          <a:lstStyle/>
          <a:p>
            <a:pPr marL="0" marR="0" lvl="0" indent="0" algn="just" rtl="0">
              <a:spcBef>
                <a:spcPts val="0"/>
              </a:spcBef>
              <a:spcAft>
                <a:spcPts val="0"/>
              </a:spcAft>
              <a:buNone/>
            </a:pPr>
            <a:r>
              <a:rPr lang="en" sz="1400">
                <a:solidFill>
                  <a:schemeClr val="dk1"/>
                </a:solidFill>
                <a:latin typeface="Calibri"/>
                <a:ea typeface="Calibri"/>
                <a:cs typeface="Calibri"/>
                <a:sym typeface="Calibri"/>
              </a:rPr>
              <a:t>We have the sample size formula:</a:t>
            </a:r>
            <a:endParaRPr sz="1400">
              <a:solidFill>
                <a:schemeClr val="dk1"/>
              </a:solidFill>
              <a:latin typeface="Calibri"/>
              <a:ea typeface="Calibri"/>
              <a:cs typeface="Calibri"/>
              <a:sym typeface="Calibri"/>
            </a:endParaRPr>
          </a:p>
        </p:txBody>
      </p:sp>
      <p:sp>
        <p:nvSpPr>
          <p:cNvPr id="178" name="Google Shape;178;p29"/>
          <p:cNvSpPr txBox="1"/>
          <p:nvPr/>
        </p:nvSpPr>
        <p:spPr>
          <a:xfrm>
            <a:off x="390849" y="2500346"/>
            <a:ext cx="4570800" cy="284700"/>
          </a:xfrm>
          <a:prstGeom prst="rect">
            <a:avLst/>
          </a:prstGeom>
          <a:noFill/>
          <a:ln>
            <a:noFill/>
          </a:ln>
        </p:spPr>
        <p:txBody>
          <a:bodyPr spcFirstLastPara="1" wrap="square" lIns="68575" tIns="34275" rIns="68575" bIns="34275" anchor="t" anchorCtr="0">
            <a:spAutoFit/>
          </a:bodyPr>
          <a:lstStyle/>
          <a:p>
            <a:pPr marL="0" marR="0" lvl="0" indent="0" algn="just" rtl="0">
              <a:spcBef>
                <a:spcPts val="0"/>
              </a:spcBef>
              <a:spcAft>
                <a:spcPts val="0"/>
              </a:spcAft>
              <a:buNone/>
            </a:pPr>
            <a:r>
              <a:rPr lang="en" sz="1400">
                <a:solidFill>
                  <a:schemeClr val="dk1"/>
                </a:solidFill>
                <a:latin typeface="Calibri"/>
                <a:ea typeface="Calibri"/>
                <a:cs typeface="Calibri"/>
                <a:sym typeface="Calibri"/>
              </a:rPr>
              <a:t>We pre-specify </a:t>
            </a:r>
            <a:endParaRPr sz="1400">
              <a:solidFill>
                <a:schemeClr val="dk1"/>
              </a:solidFill>
              <a:latin typeface="Calibri"/>
              <a:ea typeface="Calibri"/>
              <a:cs typeface="Calibri"/>
              <a:sym typeface="Calibri"/>
            </a:endParaRPr>
          </a:p>
        </p:txBody>
      </p:sp>
      <p:sp>
        <p:nvSpPr>
          <p:cNvPr id="179" name="Google Shape;179;p29"/>
          <p:cNvSpPr txBox="1"/>
          <p:nvPr/>
        </p:nvSpPr>
        <p:spPr>
          <a:xfrm>
            <a:off x="390849" y="3000011"/>
            <a:ext cx="4570800" cy="284700"/>
          </a:xfrm>
          <a:prstGeom prst="rect">
            <a:avLst/>
          </a:prstGeom>
          <a:noFill/>
          <a:ln>
            <a:noFill/>
          </a:ln>
        </p:spPr>
        <p:txBody>
          <a:bodyPr spcFirstLastPara="1" wrap="square" lIns="68575" tIns="34275" rIns="68575" bIns="34275" anchor="t" anchorCtr="0">
            <a:spAutoFit/>
          </a:bodyPr>
          <a:lstStyle/>
          <a:p>
            <a:pPr marL="0" marR="0" lvl="0" indent="0" algn="just" rtl="0">
              <a:spcBef>
                <a:spcPts val="0"/>
              </a:spcBef>
              <a:spcAft>
                <a:spcPts val="0"/>
              </a:spcAft>
              <a:buNone/>
            </a:pPr>
            <a:r>
              <a:rPr lang="en" sz="1400">
                <a:solidFill>
                  <a:schemeClr val="dk1"/>
                </a:solidFill>
                <a:latin typeface="Calibri"/>
                <a:ea typeface="Calibri"/>
                <a:cs typeface="Calibri"/>
                <a:sym typeface="Calibri"/>
              </a:rPr>
              <a:t>Then we have</a:t>
            </a:r>
            <a:endParaRPr sz="1400">
              <a:solidFill>
                <a:schemeClr val="dk1"/>
              </a:solidFill>
              <a:latin typeface="Calibri"/>
              <a:ea typeface="Calibri"/>
              <a:cs typeface="Calibri"/>
              <a:sym typeface="Calibri"/>
            </a:endParaRPr>
          </a:p>
        </p:txBody>
      </p:sp>
      <p:graphicFrame>
        <p:nvGraphicFramePr>
          <p:cNvPr id="180" name="Google Shape;180;p29"/>
          <p:cNvGraphicFramePr/>
          <p:nvPr/>
        </p:nvGraphicFramePr>
        <p:xfrm>
          <a:off x="2025503" y="4073796"/>
          <a:ext cx="3000000" cy="3000000"/>
        </p:xfrm>
        <a:graphic>
          <a:graphicData uri="http://schemas.openxmlformats.org/drawingml/2006/table">
            <a:tbl>
              <a:tblPr>
                <a:noFill/>
                <a:tableStyleId>{5B717AD4-B571-402A-AF56-F7B6AC8A1781}</a:tableStyleId>
              </a:tblPr>
              <a:tblGrid>
                <a:gridCol w="1562975"/>
                <a:gridCol w="1156300"/>
                <a:gridCol w="1108450"/>
                <a:gridCol w="805425"/>
              </a:tblGrid>
              <a:tr h="138125">
                <a:tc>
                  <a:txBody>
                    <a:bodyPr/>
                    <a:lstStyle/>
                    <a:p>
                      <a:pPr marL="0" marR="0" lvl="0" indent="0" algn="l" rtl="0">
                        <a:spcBef>
                          <a:spcPts val="0"/>
                        </a:spcBef>
                        <a:spcAft>
                          <a:spcPts val="0"/>
                        </a:spcAft>
                        <a:buNone/>
                      </a:pPr>
                      <a:r>
                        <a:rPr lang="en" sz="1400" b="0" i="0" u="none" strike="noStrike" cap="none">
                          <a:solidFill>
                            <a:srgbClr val="FFFFFF"/>
                          </a:solidFill>
                          <a:latin typeface="Calibri"/>
                          <a:ea typeface="Calibri"/>
                          <a:cs typeface="Calibri"/>
                          <a:sym typeface="Calibri"/>
                        </a:rPr>
                        <a:t> </a:t>
                      </a:r>
                      <a:endParaRPr sz="1100"/>
                    </a:p>
                  </a:txBody>
                  <a:tcPr marL="4775" marR="4775" marT="4775"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5B9BD5"/>
                    </a:solidFill>
                  </a:tcPr>
                </a:tc>
                <a:tc>
                  <a:txBody>
                    <a:bodyPr/>
                    <a:lstStyle/>
                    <a:p>
                      <a:pPr marL="0" marR="0" lvl="0" indent="0" algn="l" rtl="0">
                        <a:spcBef>
                          <a:spcPts val="0"/>
                        </a:spcBef>
                        <a:spcAft>
                          <a:spcPts val="0"/>
                        </a:spcAft>
                        <a:buNone/>
                      </a:pPr>
                      <a:r>
                        <a:rPr lang="en" sz="1400" b="0" i="0" u="none" strike="noStrike" cap="none">
                          <a:solidFill>
                            <a:srgbClr val="FFFFFF"/>
                          </a:solidFill>
                          <a:latin typeface="Calibri"/>
                          <a:ea typeface="Calibri"/>
                          <a:cs typeface="Calibri"/>
                          <a:sym typeface="Calibri"/>
                        </a:rPr>
                        <a:t> </a:t>
                      </a:r>
                      <a:endParaRPr sz="1100"/>
                    </a:p>
                  </a:txBody>
                  <a:tcPr marL="4775" marR="4775" marT="4775"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5B9BD5"/>
                    </a:solidFill>
                  </a:tcPr>
                </a:tc>
                <a:tc gridSpan="2">
                  <a:txBody>
                    <a:bodyPr/>
                    <a:lstStyle/>
                    <a:p>
                      <a:pPr marL="0" marR="0" lvl="0" indent="0" algn="l" rtl="0">
                        <a:spcBef>
                          <a:spcPts val="0"/>
                        </a:spcBef>
                        <a:spcAft>
                          <a:spcPts val="0"/>
                        </a:spcAft>
                        <a:buNone/>
                      </a:pPr>
                      <a:r>
                        <a:rPr lang="en" sz="1400" b="0" i="0" u="none" strike="noStrike" cap="none">
                          <a:solidFill>
                            <a:srgbClr val="FFFFFF"/>
                          </a:solidFill>
                          <a:latin typeface="Calibri"/>
                          <a:ea typeface="Calibri"/>
                          <a:cs typeface="Calibri"/>
                          <a:sym typeface="Calibri"/>
                        </a:rPr>
                        <a:t>Response  Rate</a:t>
                      </a:r>
                      <a:endParaRPr sz="1100"/>
                    </a:p>
                  </a:txBody>
                  <a:tcPr marL="4775" marR="4775" marT="4775"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5B9BD5"/>
                    </a:solidFill>
                  </a:tcPr>
                </a:tc>
                <a:tc hMerge="1">
                  <a:txBody>
                    <a:bodyPr/>
                    <a:lstStyle/>
                    <a:p>
                      <a:endParaRPr lang="en-US"/>
                    </a:p>
                  </a:txBody>
                  <a:tcPr/>
                </a:tc>
              </a:tr>
              <a:tr h="138125">
                <a:tc>
                  <a:txBody>
                    <a:bodyPr/>
                    <a:lstStyle/>
                    <a:p>
                      <a:pPr marL="0" marR="0" lvl="0" indent="0" algn="l" rtl="0">
                        <a:spcBef>
                          <a:spcPts val="0"/>
                        </a:spcBef>
                        <a:spcAft>
                          <a:spcPts val="0"/>
                        </a:spcAft>
                        <a:buNone/>
                      </a:pPr>
                      <a:r>
                        <a:rPr lang="en" sz="1400" b="1" i="0" u="none" strike="noStrike" cap="none">
                          <a:solidFill>
                            <a:srgbClr val="FFFFFF"/>
                          </a:solidFill>
                          <a:latin typeface="Calibri"/>
                          <a:ea typeface="Calibri"/>
                          <a:cs typeface="Calibri"/>
                          <a:sym typeface="Calibri"/>
                        </a:rPr>
                        <a:t>Randomization 2:1</a:t>
                      </a:r>
                      <a:endParaRPr sz="1100"/>
                    </a:p>
                  </a:txBody>
                  <a:tcPr marL="4775" marR="4775" marT="4775"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5B9BD5"/>
                    </a:solidFill>
                  </a:tcPr>
                </a:tc>
                <a:tc>
                  <a:txBody>
                    <a:bodyPr/>
                    <a:lstStyle/>
                    <a:p>
                      <a:pPr marL="0" marR="0" lvl="0" indent="0" algn="ctr" rtl="0">
                        <a:spcBef>
                          <a:spcPts val="0"/>
                        </a:spcBef>
                        <a:spcAft>
                          <a:spcPts val="0"/>
                        </a:spcAft>
                        <a:buNone/>
                      </a:pPr>
                      <a:r>
                        <a:rPr lang="en" sz="1400" b="1" i="0" u="none" strike="noStrike" cap="none">
                          <a:solidFill>
                            <a:srgbClr val="FFFFFF"/>
                          </a:solidFill>
                          <a:latin typeface="Calibri"/>
                          <a:ea typeface="Calibri"/>
                          <a:cs typeface="Calibri"/>
                          <a:sym typeface="Calibri"/>
                        </a:rPr>
                        <a:t>30%</a:t>
                      </a:r>
                      <a:endParaRPr sz="1100"/>
                    </a:p>
                  </a:txBody>
                  <a:tcPr marL="4775" marR="4775" marT="4775"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5B9BD5"/>
                    </a:solidFill>
                  </a:tcPr>
                </a:tc>
                <a:tc>
                  <a:txBody>
                    <a:bodyPr/>
                    <a:lstStyle/>
                    <a:p>
                      <a:pPr marL="0" marR="0" lvl="0" indent="0" algn="ctr" rtl="0">
                        <a:spcBef>
                          <a:spcPts val="0"/>
                        </a:spcBef>
                        <a:spcAft>
                          <a:spcPts val="0"/>
                        </a:spcAft>
                        <a:buNone/>
                      </a:pPr>
                      <a:r>
                        <a:rPr lang="en" sz="1400" b="1" i="0" u="none" strike="noStrike" cap="none">
                          <a:solidFill>
                            <a:srgbClr val="FFFFFF"/>
                          </a:solidFill>
                          <a:latin typeface="Calibri"/>
                          <a:ea typeface="Calibri"/>
                          <a:cs typeface="Calibri"/>
                          <a:sym typeface="Calibri"/>
                        </a:rPr>
                        <a:t>50%</a:t>
                      </a:r>
                      <a:endParaRPr sz="1100"/>
                    </a:p>
                  </a:txBody>
                  <a:tcPr marL="4775" marR="4775" marT="4775"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5B9BD5"/>
                    </a:solidFill>
                  </a:tcPr>
                </a:tc>
                <a:tc>
                  <a:txBody>
                    <a:bodyPr/>
                    <a:lstStyle/>
                    <a:p>
                      <a:pPr marL="0" marR="0" lvl="0" indent="0" algn="ctr" rtl="0">
                        <a:spcBef>
                          <a:spcPts val="0"/>
                        </a:spcBef>
                        <a:spcAft>
                          <a:spcPts val="0"/>
                        </a:spcAft>
                        <a:buNone/>
                      </a:pPr>
                      <a:r>
                        <a:rPr lang="en" sz="1400" b="1" i="0" u="none" strike="noStrike" cap="none">
                          <a:solidFill>
                            <a:srgbClr val="FFFFFF"/>
                          </a:solidFill>
                          <a:latin typeface="Calibri"/>
                          <a:ea typeface="Calibri"/>
                          <a:cs typeface="Calibri"/>
                          <a:sym typeface="Calibri"/>
                        </a:rPr>
                        <a:t>70%</a:t>
                      </a:r>
                      <a:endParaRPr sz="1100"/>
                    </a:p>
                  </a:txBody>
                  <a:tcPr marL="4775" marR="4775" marT="4775"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5B9BD5"/>
                    </a:solidFill>
                  </a:tcPr>
                </a:tc>
              </a:tr>
              <a:tr h="138125">
                <a:tc>
                  <a:txBody>
                    <a:bodyPr/>
                    <a:lstStyle/>
                    <a:p>
                      <a:pPr marL="0" marR="0" lvl="0" indent="0" algn="l" rtl="0">
                        <a:spcBef>
                          <a:spcPts val="0"/>
                        </a:spcBef>
                        <a:spcAft>
                          <a:spcPts val="0"/>
                        </a:spcAft>
                        <a:buNone/>
                      </a:pPr>
                      <a:endParaRPr sz="1400" b="0" i="0" u="none" strike="noStrike" cap="none">
                        <a:solidFill>
                          <a:srgbClr val="000000"/>
                        </a:solidFill>
                        <a:latin typeface="Calibri"/>
                        <a:ea typeface="Calibri"/>
                        <a:cs typeface="Calibri"/>
                        <a:sym typeface="Calibri"/>
                      </a:endParaRPr>
                    </a:p>
                  </a:txBody>
                  <a:tcPr marL="4775" marR="4775" marT="4775"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endParaRPr sz="1400" b="0" i="0" u="none" strike="noStrike" cap="none">
                        <a:solidFill>
                          <a:srgbClr val="000000"/>
                        </a:solidFill>
                        <a:latin typeface="Calibri"/>
                        <a:ea typeface="Calibri"/>
                        <a:cs typeface="Calibri"/>
                        <a:sym typeface="Calibri"/>
                      </a:endParaRPr>
                    </a:p>
                  </a:txBody>
                  <a:tcPr marL="4775" marR="4775" marT="4775"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endParaRPr sz="1400" b="0" i="0" u="none" strike="noStrike" cap="none">
                        <a:solidFill>
                          <a:srgbClr val="000000"/>
                        </a:solidFill>
                        <a:latin typeface="Calibri"/>
                        <a:ea typeface="Calibri"/>
                        <a:cs typeface="Calibri"/>
                        <a:sym typeface="Calibri"/>
                      </a:endParaRPr>
                    </a:p>
                  </a:txBody>
                  <a:tcPr marL="4775" marR="4775" marT="4775"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endParaRPr sz="1400" b="0" i="0" u="none" strike="noStrike" cap="none">
                        <a:solidFill>
                          <a:srgbClr val="000000"/>
                        </a:solidFill>
                        <a:latin typeface="Calibri"/>
                        <a:ea typeface="Calibri"/>
                        <a:cs typeface="Calibri"/>
                        <a:sym typeface="Calibri"/>
                      </a:endParaRPr>
                    </a:p>
                  </a:txBody>
                  <a:tcPr marL="4775" marR="4775" marT="4775"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r>
              <a:tr h="138125">
                <a:tc>
                  <a:txBody>
                    <a:bodyPr/>
                    <a:lstStyle/>
                    <a:p>
                      <a:pPr marL="0" marR="0" lvl="0" indent="0" algn="l" rtl="0">
                        <a:spcBef>
                          <a:spcPts val="0"/>
                        </a:spcBef>
                        <a:spcAft>
                          <a:spcPts val="0"/>
                        </a:spcAft>
                        <a:buNone/>
                      </a:pPr>
                      <a:r>
                        <a:rPr lang="en" sz="1400" b="0" i="0" u="none" strike="noStrike" cap="none">
                          <a:solidFill>
                            <a:srgbClr val="4472C4"/>
                          </a:solidFill>
                          <a:latin typeface="Calibri"/>
                          <a:ea typeface="Calibri"/>
                          <a:cs typeface="Calibri"/>
                          <a:sym typeface="Calibri"/>
                        </a:rPr>
                        <a:t>Sample size</a:t>
                      </a:r>
                      <a:r>
                        <a:rPr lang="en" sz="1400" b="0" i="0" u="none" strike="noStrike" cap="none" baseline="30000">
                          <a:solidFill>
                            <a:srgbClr val="4472C4"/>
                          </a:solidFill>
                          <a:latin typeface="Calibri"/>
                          <a:ea typeface="Calibri"/>
                          <a:cs typeface="Calibri"/>
                          <a:sym typeface="Calibri"/>
                        </a:rPr>
                        <a:t>1</a:t>
                      </a:r>
                      <a:endParaRPr sz="1400" b="0" i="0" u="none" strike="noStrike" cap="none">
                        <a:solidFill>
                          <a:srgbClr val="4472C4"/>
                        </a:solidFill>
                        <a:latin typeface="Calibri"/>
                        <a:ea typeface="Calibri"/>
                        <a:cs typeface="Calibri"/>
                        <a:sym typeface="Calibri"/>
                      </a:endParaRPr>
                    </a:p>
                  </a:txBody>
                  <a:tcPr marL="4775" marR="4775" marT="4775"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 sz="1400" b="0" i="0" u="none" strike="noStrike" cap="none">
                          <a:solidFill>
                            <a:srgbClr val="4472C4"/>
                          </a:solidFill>
                          <a:latin typeface="Calibri"/>
                          <a:ea typeface="Calibri"/>
                          <a:cs typeface="Calibri"/>
                          <a:sym typeface="Calibri"/>
                        </a:rPr>
                        <a:t>271</a:t>
                      </a:r>
                      <a:endParaRPr sz="1100"/>
                    </a:p>
                  </a:txBody>
                  <a:tcPr marL="4775" marR="4775" marT="4775"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 sz="1400" b="0" i="0" u="none" strike="noStrike" cap="none">
                          <a:solidFill>
                            <a:srgbClr val="4472C4"/>
                          </a:solidFill>
                          <a:latin typeface="Calibri"/>
                          <a:ea typeface="Calibri"/>
                          <a:cs typeface="Calibri"/>
                          <a:sym typeface="Calibri"/>
                        </a:rPr>
                        <a:t>84</a:t>
                      </a:r>
                      <a:endParaRPr sz="1100"/>
                    </a:p>
                  </a:txBody>
                  <a:tcPr marL="4775" marR="4775" marT="4775"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 sz="1400" b="0" i="0" u="none" strike="noStrike" cap="none">
                          <a:solidFill>
                            <a:srgbClr val="4472C4"/>
                          </a:solidFill>
                          <a:latin typeface="Calibri"/>
                          <a:ea typeface="Calibri"/>
                          <a:cs typeface="Calibri"/>
                          <a:sym typeface="Calibri"/>
                        </a:rPr>
                        <a:t>38</a:t>
                      </a:r>
                      <a:endParaRPr sz="1100"/>
                    </a:p>
                  </a:txBody>
                  <a:tcPr marL="4775" marR="4775" marT="4775"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r>
            </a:tbl>
          </a:graphicData>
        </a:graphic>
      </p:graphicFrame>
      <p:sp>
        <p:nvSpPr>
          <p:cNvPr id="181" name="Google Shape;181;p29"/>
          <p:cNvSpPr txBox="1"/>
          <p:nvPr/>
        </p:nvSpPr>
        <p:spPr>
          <a:xfrm>
            <a:off x="2549710" y="3656622"/>
            <a:ext cx="4570800" cy="276900"/>
          </a:xfrm>
          <a:prstGeom prst="rect">
            <a:avLst/>
          </a:prstGeom>
          <a:blipFill rotWithShape="1">
            <a:blip r:embed="rId7">
              <a:alphaModFix/>
            </a:blip>
            <a:stretch>
              <a:fillRect b="-13329"/>
            </a:stretch>
          </a:blip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a:latin typeface="Calibri"/>
                <a:ea typeface="Calibri"/>
                <a:cs typeface="Calibri"/>
                <a:sym typeface="Calibri"/>
              </a:rPr>
              <a:t> </a:t>
            </a:r>
            <a:endParaRPr sz="1100"/>
          </a:p>
        </p:txBody>
      </p:sp>
      <p:sp>
        <p:nvSpPr>
          <p:cNvPr id="182" name="Google Shape;182;p29"/>
          <p:cNvSpPr txBox="1">
            <a:spLocks noGrp="1"/>
          </p:cNvSpPr>
          <p:nvPr>
            <p:ph type="ftr" idx="11"/>
          </p:nvPr>
        </p:nvSpPr>
        <p:spPr>
          <a:xfrm>
            <a:off x="6857445" y="4494801"/>
            <a:ext cx="2113800" cy="420900"/>
          </a:xfrm>
          <a:prstGeom prst="rect">
            <a:avLst/>
          </a:prstGeom>
          <a:noFill/>
          <a:ln>
            <a:noFill/>
          </a:ln>
        </p:spPr>
        <p:txBody>
          <a:bodyPr spcFirstLastPara="1" wrap="square" lIns="68575" tIns="34275" rIns="68575" bIns="34275" anchor="ctr" anchorCtr="0">
            <a:noAutofit/>
          </a:bodyPr>
          <a:lstStyle/>
          <a:p>
            <a:pPr marL="0" lvl="0" indent="0" algn="l" rtl="0">
              <a:spcBef>
                <a:spcPts val="0"/>
              </a:spcBef>
              <a:spcAft>
                <a:spcPts val="0"/>
              </a:spcAft>
              <a:buNone/>
            </a:pPr>
            <a:r>
              <a:rPr lang="en">
                <a:solidFill>
                  <a:srgbClr val="595959"/>
                </a:solidFill>
              </a:rPr>
              <a:t>1. </a:t>
            </a:r>
            <a:r>
              <a:rPr lang="en" u="sng">
                <a:solidFill>
                  <a:srgbClr val="595959"/>
                </a:solidFill>
                <a:hlinkClick r:id="rId8">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RPACT - Confirmatory Adaptive Clinical Trial Design and Analysis (shinyapps.io)</a:t>
            </a:r>
            <a:endParaRPr>
              <a:solidFill>
                <a:srgbClr val="595959"/>
              </a:solidFill>
            </a:endParaRPr>
          </a:p>
        </p:txBody>
      </p:sp>
      <p:sp>
        <p:nvSpPr>
          <p:cNvPr id="183" name="Google Shape;183;p29"/>
          <p:cNvSpPr txBox="1"/>
          <p:nvPr/>
        </p:nvSpPr>
        <p:spPr>
          <a:xfrm>
            <a:off x="2080000" y="2997803"/>
            <a:ext cx="4570800" cy="295800"/>
          </a:xfrm>
          <a:prstGeom prst="rect">
            <a:avLst/>
          </a:prstGeom>
          <a:blipFill rotWithShape="1">
            <a:blip r:embed="rId9">
              <a:alphaModFix/>
            </a:blip>
            <a:stretch>
              <a:fillRect t="-48427" b="-126555"/>
            </a:stretch>
          </a:blip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a:latin typeface="Calibri"/>
                <a:ea typeface="Calibri"/>
                <a:cs typeface="Calibri"/>
                <a:sym typeface="Calibri"/>
              </a:rPr>
              <a:t> </a:t>
            </a:r>
            <a:endParaRPr sz="110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795225" y="2425989"/>
            <a:ext cx="184731" cy="228204"/>
          </a:xfrm>
          <a:prstGeom prst="rect">
            <a:avLst/>
          </a:prstGeom>
        </p:spPr>
        <p:txBody>
          <a:bodyPr wrap="none">
            <a:spAutoFit/>
          </a:bodyPr>
          <a:lstStyle/>
          <a:p>
            <a:pPr>
              <a:lnSpc>
                <a:spcPct val="107000"/>
              </a:lnSpc>
              <a:spcAft>
                <a:spcPts val="600"/>
              </a:spcAft>
            </a:pPr>
            <a:endParaRPr lang="en-US" sz="825" dirty="0">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56224" y="46767"/>
            <a:ext cx="6958013" cy="5156630"/>
          </a:xfrm>
          <a:prstGeom prst="rect">
            <a:avLst/>
          </a:prstGeom>
        </p:spPr>
      </p:pic>
      <p:pic>
        <p:nvPicPr>
          <p:cNvPr id="8" name="Picture 7" descr="\documentclass{article}&#10;\usepackage{anyfontsize,  amsmath, amsfonts, amssymb, amsthm, array, bm, caption, enumitem,  epsfig, fancyhdr, float, graphics, graphicx, hieroglf, inputenc, latexsym, lipsum, listings, mathtools, mwe, pifont, wrapfig, varwidth,  xcolor, xspace}&#10;&#10;&#10;\pagestyle{empty}&#10;\begin{document}&#10;&#10;$p$-value = 0.9&#10;&#10;\end{document}" title="IguanaTex Bitmap Display"/>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2286805" y="1570938"/>
            <a:ext cx="1091975" cy="166687"/>
          </a:xfrm>
          <a:prstGeom prst="rect">
            <a:avLst/>
          </a:prstGeom>
        </p:spPr>
      </p:pic>
      <p:pic>
        <p:nvPicPr>
          <p:cNvPr id="9" name="Picture 8" descr="\documentclass{article}&#10;\usepackage{anyfontsize,  amsmath, amsfonts, amssymb, amsthm, array, bm, caption, enumitem,  epsfig, fancyhdr, float, graphics, graphicx, hieroglf, inputenc, latexsym, lipsum, listings, mathtools, mwe, pifont, wrapfig, varwidth,  xcolor, xspace}&#10;&#10;&#10;\pagestyle{empty}&#10;\begin{document}&#10;&#10;$p$-value = 0.1&#10;&#10;\end{document}" title="IguanaTex Bitmap Display"/>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5743866" y="1567808"/>
            <a:ext cx="1125901" cy="172944"/>
          </a:xfrm>
          <a:prstGeom prst="rect">
            <a:avLst/>
          </a:prstGeom>
        </p:spPr>
      </p:pic>
      <p:pic>
        <p:nvPicPr>
          <p:cNvPr id="10" name="Picture 9" descr="\documentclass{article}&#10;\usepackage{anyfontsize,  amsmath, amsfonts, amssymb, amsthm, array, bm, caption, enumitem,  epsfig, fancyhdr, float, graphics, graphicx, hieroglf, inputenc, latexsym, lipsum, listings, mathtools, mwe, pifont, wrapfig, varwidth,  xcolor, xspace}&#10;&#10;&#10;\pagestyle{empty}&#10;\begin{document}&#10;&#10;$p$-value = 0.6&#10;&#10;\end{document}" title="IguanaTex Bitmap Display"/>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2286805" y="4159956"/>
            <a:ext cx="1009650" cy="154121"/>
          </a:xfrm>
          <a:prstGeom prst="rect">
            <a:avLst/>
          </a:prstGeom>
        </p:spPr>
      </p:pic>
      <p:pic>
        <p:nvPicPr>
          <p:cNvPr id="11" name="Picture 10" descr="\documentclass{article}&#10;\usepackage{anyfontsize,  amsmath, amsfonts, amssymb, amsthm, array, bm, caption, enumitem,  epsfig, fancyhdr, float, graphics, graphicx, hieroglf, inputenc, latexsym, lipsum, listings, mathtools, mwe, pifont, wrapfig, varwidth,  xcolor, xspace}&#10;&#10;&#10;\pagestyle{empty}&#10;\begin{document}&#10;&#10;$p$-value = 0.4&#10;&#10;\end{document}" title="IguanaTex Bitmap Display"/>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5743866" y="4068965"/>
            <a:ext cx="1195876" cy="181981"/>
          </a:xfrm>
          <a:prstGeom prst="rect">
            <a:avLst/>
          </a:prstGeom>
        </p:spPr>
      </p:pic>
    </p:spTree>
    <p:extLst>
      <p:ext uri="{BB962C8B-B14F-4D97-AF65-F5344CB8AC3E}">
        <p14:creationId xmlns:p14="http://schemas.microsoft.com/office/powerpoint/2010/main" val="2675259250"/>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166212" y="139779"/>
            <a:ext cx="8825389" cy="7078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 name="Rectangle 4"/>
          <p:cNvSpPr/>
          <p:nvPr/>
        </p:nvSpPr>
        <p:spPr>
          <a:xfrm>
            <a:off x="3795225" y="2425989"/>
            <a:ext cx="184731" cy="228204"/>
          </a:xfrm>
          <a:prstGeom prst="rect">
            <a:avLst/>
          </a:prstGeom>
        </p:spPr>
        <p:txBody>
          <a:bodyPr wrap="none">
            <a:spAutoFit/>
          </a:bodyPr>
          <a:lstStyle/>
          <a:p>
            <a:pPr>
              <a:lnSpc>
                <a:spcPct val="107000"/>
              </a:lnSpc>
              <a:spcAft>
                <a:spcPts val="600"/>
              </a:spcAft>
            </a:pPr>
            <a:endParaRPr lang="en-US" sz="825" dirty="0">
              <a:latin typeface="Calibri" panose="020F0502020204030204" pitchFamily="34" charset="0"/>
              <a:ea typeface="Calibri" panose="020F0502020204030204" pitchFamily="34" charset="0"/>
              <a:cs typeface="Times New Roman" panose="02020603050405020304" pitchFamily="18" charset="0"/>
            </a:endParaRPr>
          </a:p>
        </p:txBody>
      </p:sp>
      <p:pic>
        <p:nvPicPr>
          <p:cNvPr id="9" name="Picture 8" descr="\documentclass{article}&#10;\usepackage{anyfontsize,  amsmath, amsfonts, amssymb, amsthm, array, bm, caption, enumitem,  epsfig, fancyhdr, float, graphics, graphicx, hieroglf, inputenc, latexsym, lipsum, listings, mathtools, mwe, pifont, wrapfig, varwidth,  xcolor, xspace}&#10;&#10;&#10;\pagestyle{empty}&#10;\begin{document}&#10;&#10;\begin{table}[H]&#10; \begin{center}&#10;  \begin{minipage}{0.60\textwidth}&#10;   \begin{tabular}{l}&#10;  \\&#10; $H_1$ : \textcolor{red}{\textbf{Placebo}} vs. &#10; \textcolor{magenta}{\textbf{Drug &#10; X(210mg)}}\\&#10; $H_3$ : \textcolor{red}{\textbf{Placebo}} vs. &#10; \textcolor{green}{\textbf{Drug X(140mg)}}\\&#10; $H_2$ : \textcolor{blue}{\textbf{Active Control}} vs. &#10; \textcolor{magenta}{\textbf{Drug X(210mg)}}\\&#10; $H_4$ : \textcolor{blue}{\textbf{Active Control}} vs. &#10; \textcolor{green}{\textbf{Drug X(140mg)}}\\&#10;     \end{tabular}&#10;  \end{minipage}&#10;  \begin{minipage}{0.35\textwidth}&#10;   \begin{tabular}{||r||} &#10;    \multicolumn{1}{c}{$p$-values}\\&#10;      \hline\hline&#10;   $&lt; 2 \times 10^{-16}$\\&#10;   $&lt; 2 \times 10^{-16}$\\&#10;   $ &lt; 2 \times 10^{-12}$\\&#10;  $0.8$ \\&#10;   \hline \hline&#10;   \end{tabular}&#10;  \end{minipage}&#10; \end{center}&#10;\end{table}&#10;&#10;\end{document}" title="IguanaTex Bitmap Display"/>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876838" y="1103525"/>
            <a:ext cx="7168520" cy="1677906"/>
          </a:xfrm>
          <a:prstGeom prst="rect">
            <a:avLst/>
          </a:prstGeom>
        </p:spPr>
      </p:pic>
      <p:pic>
        <p:nvPicPr>
          <p:cNvPr id="6" name="Picture 5" descr="\documentclass{article}&#10;\usepackage{anyfontsize,  amsmath, amsfonts, amssymb, amsthm, array, bm, caption, enumitem,  epsfig, fancyhdr, float, graphics, graphicx, hieroglf, inputenc, latexsym, lipsum, listings, mathtools, mwe, pifont, wrapfig, varwidth,  xcolor, xspace}&#10;&#10;&#10;\pagestyle{empty}&#10;\begin{document}&#10;&#10;$$\text{Log-rank Test Results - by Arms}$$&#10;&#10;\end{document}" title="IguanaTex Bitmap Display"/>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262688" y="241161"/>
            <a:ext cx="7065073" cy="453802"/>
          </a:xfrm>
          <a:prstGeom prst="rect">
            <a:avLst/>
          </a:prstGeom>
        </p:spPr>
      </p:pic>
      <p:pic>
        <p:nvPicPr>
          <p:cNvPr id="10" name="Picture 9" descr="\documentclass{article}&#10;\usepackage{anyfontsize,  amsmath, amsfonts, amssymb, amsthm, array, bm, caption, enumitem,  epsfig, fancyhdr, float, graphics, graphicx, hieroglf, inputenc, latexsym, lipsum, listings, mathtools, mwe, pifont, wrapfig, varwidth,  xcolor, xspace}&#10;&#10;\usepackage{esint}&#10;\usepackage[geometry]{ifsym}&#10;\usepackage{geometry}&#10; \geometry{&#10; a4paper,&#10; total={170mm,225mm},&#10; left=20mm,&#10; top=35mm,&#10;}&#10;&#10;\pagestyle{empty}&#10;\begin{document}&#10;&#10;For the active control and Drug X(140mg), likely $\theta=1$&#10;&#10;\end{document}" title="IguanaTex Bitmap Display"/>
          <p:cNvPicPr>
            <a:picLocks noChangeAspect="1"/>
          </p:cNvPicPr>
          <p:nvPr>
            <p:custDataLst>
              <p:tags r:id="rId3"/>
            </p:custDataLst>
          </p:nvPr>
        </p:nvPicPr>
        <p:blipFill>
          <a:blip r:embed="rId7" cstate="print">
            <a:extLst>
              <a:ext uri="{28A0092B-C50C-407E-A947-70E740481C1C}">
                <a14:useLocalDpi xmlns:a14="http://schemas.microsoft.com/office/drawing/2010/main" val="0"/>
              </a:ext>
            </a:extLst>
          </a:blip>
          <a:stretch>
            <a:fillRect/>
          </a:stretch>
        </p:blipFill>
        <p:spPr>
          <a:xfrm>
            <a:off x="876837" y="3756689"/>
            <a:ext cx="5950456" cy="248494"/>
          </a:xfrm>
          <a:prstGeom prst="rect">
            <a:avLst/>
          </a:prstGeom>
        </p:spPr>
      </p:pic>
    </p:spTree>
    <p:extLst>
      <p:ext uri="{BB962C8B-B14F-4D97-AF65-F5344CB8AC3E}">
        <p14:creationId xmlns:p14="http://schemas.microsoft.com/office/powerpoint/2010/main" val="3847833597"/>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795225" y="2425989"/>
            <a:ext cx="184731" cy="228204"/>
          </a:xfrm>
          <a:prstGeom prst="rect">
            <a:avLst/>
          </a:prstGeom>
        </p:spPr>
        <p:txBody>
          <a:bodyPr wrap="none">
            <a:spAutoFit/>
          </a:bodyPr>
          <a:lstStyle/>
          <a:p>
            <a:pPr>
              <a:lnSpc>
                <a:spcPct val="107000"/>
              </a:lnSpc>
              <a:spcAft>
                <a:spcPts val="600"/>
              </a:spcAft>
            </a:pPr>
            <a:endParaRPr lang="en-US" sz="825" dirty="0">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59341" y="97971"/>
            <a:ext cx="7158038" cy="5285936"/>
          </a:xfrm>
          <a:prstGeom prst="rect">
            <a:avLst/>
          </a:prstGeom>
        </p:spPr>
      </p:pic>
      <p:pic>
        <p:nvPicPr>
          <p:cNvPr id="6" name="Picture 5" descr="\documentclass{article}&#10;\usepackage{anyfontsize,  amsmath, amsfonts, amssymb, amsthm, array, bm, caption, enumitem,  epsfig, fancyhdr, float, graphics, graphicx, hieroglf, inputenc, latexsym, lipsum, listings, mathtools, mwe, pifont, wrapfig, varwidth,  xcolor, xspace}&#10;&#10;&#10;\pagestyle{empty}&#10;\begin{document}&#10;&#10;$p$-value = 0.003&#10;&#10;\end{document}" title="IguanaTex Bitmap Display"/>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2229112" y="1562491"/>
            <a:ext cx="1395901" cy="181751"/>
          </a:xfrm>
          <a:prstGeom prst="rect">
            <a:avLst/>
          </a:prstGeom>
        </p:spPr>
      </p:pic>
      <p:pic>
        <p:nvPicPr>
          <p:cNvPr id="7" name="Picture 6" descr="\documentclass{article}&#10;\usepackage{anyfontsize,  amsmath, amsfonts, amssymb, amsthm, array, bm, caption, enumitem,  epsfig, fancyhdr, float, graphics, graphicx, hieroglf, inputenc, latexsym, lipsum, listings, mathtools, mwe, pifont, wrapfig, varwidth,  xcolor, xspace}&#10;&#10;&#10;\pagestyle{empty}&#10;\begin{document}&#10;&#10;$p$-value = 0.2&#10;&#10;\end{document}" title="IguanaTex Bitmap Display"/>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5837727" y="1578527"/>
            <a:ext cx="1247969" cy="190698"/>
          </a:xfrm>
          <a:prstGeom prst="rect">
            <a:avLst/>
          </a:prstGeom>
        </p:spPr>
      </p:pic>
      <p:pic>
        <p:nvPicPr>
          <p:cNvPr id="9" name="Picture 8" descr="\documentclass{article}&#10;\usepackage{anyfontsize,  amsmath, amsfonts, amssymb, amsthm, array, bm, caption, enumitem,  epsfig, fancyhdr, float, graphics, graphicx, hieroglf, inputenc, latexsym, lipsum, listings, mathtools, mwe, pifont, wrapfig, varwidth,  xcolor, xspace}&#10;&#10;&#10;\pagestyle{empty}&#10;\begin{document}&#10;&#10;$p$-value = 0.7&#10;&#10;\end{document}" title="IguanaTex Bitmap Display"/>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2229112" y="4234733"/>
            <a:ext cx="1277473" cy="193997"/>
          </a:xfrm>
          <a:prstGeom prst="rect">
            <a:avLst/>
          </a:prstGeom>
        </p:spPr>
      </p:pic>
      <p:pic>
        <p:nvPicPr>
          <p:cNvPr id="10" name="Picture 9" descr="\documentclass{article}&#10;\usepackage{anyfontsize,  amsmath, amsfonts, amssymb, amsthm, array, bm, caption, enumitem,  epsfig, fancyhdr, float, graphics, graphicx, hieroglf, inputenc, latexsym, lipsum, listings, mathtools, mwe, pifont, wrapfig, varwidth,  xcolor, xspace}&#10;&#10;&#10;\pagestyle{empty}&#10;\begin{document}&#10;&#10;$p$-value = 0.3&#10;&#10;\end{document}" title="IguanaTex Bitmap Display"/>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5837727" y="4210633"/>
            <a:ext cx="1384195" cy="211295"/>
          </a:xfrm>
          <a:prstGeom prst="rect">
            <a:avLst/>
          </a:prstGeom>
        </p:spPr>
      </p:pic>
    </p:spTree>
    <p:extLst>
      <p:ext uri="{BB962C8B-B14F-4D97-AF65-F5344CB8AC3E}">
        <p14:creationId xmlns:p14="http://schemas.microsoft.com/office/powerpoint/2010/main" val="396767626"/>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166212" y="139779"/>
            <a:ext cx="8825389" cy="5492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 name="Rectangle 4"/>
          <p:cNvSpPr/>
          <p:nvPr/>
        </p:nvSpPr>
        <p:spPr>
          <a:xfrm>
            <a:off x="3795225" y="2425989"/>
            <a:ext cx="184731" cy="228204"/>
          </a:xfrm>
          <a:prstGeom prst="rect">
            <a:avLst/>
          </a:prstGeom>
        </p:spPr>
        <p:txBody>
          <a:bodyPr wrap="none">
            <a:spAutoFit/>
          </a:bodyPr>
          <a:lstStyle/>
          <a:p>
            <a:pPr>
              <a:lnSpc>
                <a:spcPct val="107000"/>
              </a:lnSpc>
              <a:spcAft>
                <a:spcPts val="600"/>
              </a:spcAft>
            </a:pPr>
            <a:endParaRPr lang="en-US" sz="825" dirty="0">
              <a:latin typeface="Calibri" panose="020F0502020204030204" pitchFamily="34" charset="0"/>
              <a:ea typeface="Calibri" panose="020F0502020204030204" pitchFamily="34" charset="0"/>
              <a:cs typeface="Times New Roman" panose="02020603050405020304" pitchFamily="18" charset="0"/>
            </a:endParaRPr>
          </a:p>
        </p:txBody>
      </p:sp>
      <p:pic>
        <p:nvPicPr>
          <p:cNvPr id="2" name="Picture 1" descr="\documentclass{article}&#10;\usepackage{anyfontsize,  amsmath, amsfonts, amssymb, amsthm, array, bm, caption, enumitem,  epsfig, fancyhdr, float, graphics, graphicx, hieroglf, inputenc, latexsym, lipsum, listings, mathtools, mwe, pifont, wrapfig, varwidth,  xcolor, xspace}&#10;&#10;&#10;\pagestyle{empty}&#10;\begin{document}&#10;&#10;$$\text{Log-rank Test Results - by Strata}$$&#10;&#10;\end{document}" title="IguanaTex Bitmap Display"/>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262688" y="241161"/>
            <a:ext cx="7254897" cy="447869"/>
          </a:xfrm>
          <a:prstGeom prst="rect">
            <a:avLst/>
          </a:prstGeom>
        </p:spPr>
      </p:pic>
      <p:pic>
        <p:nvPicPr>
          <p:cNvPr id="7" name="Picture 6" descr="\documentclass{article}&#10;\usepackage{anyfontsize,  amsmath, amsfonts, amssymb, amsthm, array, bm, caption, enumitem,  epsfig, fancyhdr, float, graphics, graphicx, hieroglf, inputenc, latexsym, lipsum, listings, mathtools, mwe, pifont, wrapfig, varwidth,  xcolor, xspace}&#10;&#10;&#10;\pagestyle{empty}&#10;\begin{document}&#10;&#10;\begin{table}[H]&#10; \begin{center}&#10;  \begin{minipage}{0.25\textwidth}&#10;   \begin{tabular}{l}&#10;    \\&#10;    \\&#10;    \textcolor{red}{Placebo} \\&#10;    \textcolor{blue}{Active Control}\\&#10;    \textcolor{green}{Drug X(140mg)}\\&#10;    \textcolor{magenta}{Drug X(210mg)}\\&#10;   \end{tabular}&#10;  \end{minipage}&#10;  \begin{minipage}{0.70\textwidth}&#10;   \begin{tabular}{|c|c|} &#10;    \multicolumn{2}{c}{$p$-values}\\&#10;    \multicolumn{1}{c}{$\Updownarrow$ Weight 100 kg}&#10;    &amp;\multicolumn{1}{c}{$\Updownarrow$ Median PASI}\\&#10;    \hline\hline&#10;    0.9&amp;0.1\\&#10;    0.6&amp;0.4\\&#10;    0.003&amp;0.2\\&#10;    0.7&amp;0.3\\&#10;    \hline \hline&#10;   \end{tabular}&#10;  \end{minipage}&#10; \end{center}&#10;\end{table}&#10;&#10;\end{document}" title="IguanaTex Bitmap Display"/>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968758" y="800457"/>
            <a:ext cx="5930029" cy="1824625"/>
          </a:xfrm>
          <a:prstGeom prst="rect">
            <a:avLst/>
          </a:prstGeom>
        </p:spPr>
      </p:pic>
      <p:pic>
        <p:nvPicPr>
          <p:cNvPr id="9" name="Picture 8" descr="\documentclass{article}&#10;\usepackage{anyfontsize,  amsmath, amsfonts, amssymb, amsthm, array, bm, caption, enumitem,  epsfig, fancyhdr, float, graphics, graphicx, hieroglf, inputenc, latexsym, lipsum, listings, mathtools, mwe, pifont, wrapfig, varwidth,  xcolor, xspace}&#10;&#10;&#10;\pagestyle{empty}&#10;\begin{document}&#10;&#10;\begin{itemize}&#10;\item Survival curves show possible significant difference &#10;  \subitem in Drug X(140mg) arm by weight stratum&#10; \item No survival curve in any arm shows significance&#10;  \subitem by base PASI median stratum&#10; \item However, in the placebo arm, the homogeneity in the weight group&#10; \subitem is much stronger 0.9 versus 0.1&#10; \item[] Conclusion: Compare survival curves by weight group&#10; \subitem against in Drug X(140mg) group against in weight &#10; \subitem groups of placebo and active control arms respectively&#10;\end{itemize}&#10;&#10;\end{document}" title="IguanaTex Bitmap Display"/>
          <p:cNvPicPr>
            <a:picLocks noChangeAspect="1"/>
          </p:cNvPicPr>
          <p:nvPr>
            <p:custDataLst>
              <p:tags r:id="rId3"/>
            </p:custDataLst>
          </p:nvPr>
        </p:nvPicPr>
        <p:blipFill>
          <a:blip r:embed="rId7" cstate="print">
            <a:extLst>
              <a:ext uri="{28A0092B-C50C-407E-A947-70E740481C1C}">
                <a14:useLocalDpi xmlns:a14="http://schemas.microsoft.com/office/drawing/2010/main" val="0"/>
              </a:ext>
            </a:extLst>
          </a:blip>
          <a:stretch>
            <a:fillRect/>
          </a:stretch>
        </p:blipFill>
        <p:spPr>
          <a:xfrm>
            <a:off x="604042" y="2787371"/>
            <a:ext cx="4739057" cy="2057400"/>
          </a:xfrm>
          <a:prstGeom prst="rect">
            <a:avLst/>
          </a:prstGeom>
        </p:spPr>
      </p:pic>
    </p:spTree>
    <p:extLst>
      <p:ext uri="{BB962C8B-B14F-4D97-AF65-F5344CB8AC3E}">
        <p14:creationId xmlns:p14="http://schemas.microsoft.com/office/powerpoint/2010/main" val="3867642961"/>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795225" y="2425989"/>
            <a:ext cx="184731" cy="228204"/>
          </a:xfrm>
          <a:prstGeom prst="rect">
            <a:avLst/>
          </a:prstGeom>
        </p:spPr>
        <p:txBody>
          <a:bodyPr wrap="none">
            <a:spAutoFit/>
          </a:bodyPr>
          <a:lstStyle/>
          <a:p>
            <a:pPr>
              <a:lnSpc>
                <a:spcPct val="107000"/>
              </a:lnSpc>
              <a:spcAft>
                <a:spcPts val="600"/>
              </a:spcAft>
            </a:pPr>
            <a:endParaRPr lang="en-US" sz="825" dirty="0">
              <a:latin typeface="Calibri" panose="020F0502020204030204" pitchFamily="34" charset="0"/>
              <a:ea typeface="Calibri" panose="020F0502020204030204" pitchFamily="34" charset="0"/>
              <a:cs typeface="Times New Roman" panose="02020603050405020304" pitchFamily="18" charset="0"/>
            </a:endParaRPr>
          </a:p>
        </p:txBody>
      </p:sp>
      <p:pic>
        <p:nvPicPr>
          <p:cNvPr id="13" name="Picture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61514" y="136072"/>
            <a:ext cx="6938180" cy="4978020"/>
          </a:xfrm>
          <a:prstGeom prst="rect">
            <a:avLst/>
          </a:prstGeom>
        </p:spPr>
      </p:pic>
      <p:pic>
        <p:nvPicPr>
          <p:cNvPr id="14" name="Picture 13" descr="\documentclass{article}&#10;\usepackage{anyfontsize,  amsmath, amsfonts, amssymb, amsthm, array, bm, caption, enumitem,  epsfig, fancyhdr, float, graphics, graphicx, hieroglf, inputenc, latexsym, lipsum, listings, mathtools, mwe, pifont, wrapfig, varwidth,  xcolor, xspace}&#10;&#10;&#10;\pagestyle{empty}&#10;\begin{document}&#10;&#10;$p$-value $&lt; 2\times 10^{-16}$&#10;&#10;\end{document}" title="IguanaTex Bitmap Display"/>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1612142" y="1482200"/>
            <a:ext cx="1513196" cy="178707"/>
          </a:xfrm>
          <a:prstGeom prst="rect">
            <a:avLst/>
          </a:prstGeom>
        </p:spPr>
      </p:pic>
      <p:pic>
        <p:nvPicPr>
          <p:cNvPr id="15" name="Picture 14" descr="\documentclass{article}&#10;\usepackage{anyfontsize,  amsmath, amsfonts, amssymb, amsthm, array, bm, caption, enumitem,  epsfig, fancyhdr, float, graphics, graphicx, hieroglf, inputenc, latexsym, lipsum, listings, mathtools, mwe, pifont, wrapfig, varwidth,  xcolor, xspace}&#10;&#10;&#10;\pagestyle{empty}&#10;\begin{document}&#10;&#10;$p$-value $&lt; 2\times 10^{-16}$&#10;&#10;\end{document}" title="IguanaTex Bitmap Display"/>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1612141" y="3982684"/>
            <a:ext cx="1513196" cy="178707"/>
          </a:xfrm>
          <a:prstGeom prst="rect">
            <a:avLst/>
          </a:prstGeom>
        </p:spPr>
      </p:pic>
      <p:pic>
        <p:nvPicPr>
          <p:cNvPr id="17" name="Picture 16" descr="\documentclass{article}&#10;\usepackage{anyfontsize,  amsmath, amsfonts, amssymb, amsthm, array, bm, caption, enumitem,  epsfig, fancyhdr, float, graphics, graphicx, hieroglf, inputenc, latexsym, lipsum, listings, mathtools, mwe, pifont, wrapfig, varwidth,  xcolor, xspace}&#10;&#10;&#10;\pagestyle{empty}&#10;\begin{document}&#10;&#10;$p$-value = 0.3&#10;&#10;\end{document}" title="IguanaTex Bitmap Display"/>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5156367" y="1498583"/>
            <a:ext cx="1063388" cy="162324"/>
          </a:xfrm>
          <a:prstGeom prst="rect">
            <a:avLst/>
          </a:prstGeom>
        </p:spPr>
      </p:pic>
      <p:pic>
        <p:nvPicPr>
          <p:cNvPr id="19" name="Picture 18" descr="\documentclass{article}&#10;\usepackage{anyfontsize,  amsmath, amsfonts, amssymb, amsthm, array, bm, caption, enumitem,  epsfig, fancyhdr, float, graphics, graphicx, hieroglf, inputenc, latexsym, lipsum, listings, mathtools, mwe, pifont, wrapfig, varwidth,  xcolor, xspace}&#10;&#10;&#10;\pagestyle{empty}&#10;\begin{document}&#10;&#10;$p$-value = 0.05&#10;&#10;\end{document}" title="IguanaTex Bitmap Display"/>
          <p:cNvPicPr>
            <a:picLocks noChangeAspect="1"/>
          </p:cNvPicPr>
          <p:nvPr>
            <p:custDataLst>
              <p:tags r:id="rId4"/>
            </p:custDataLst>
          </p:nvPr>
        </p:nvPicPr>
        <p:blipFill>
          <a:blip r:embed="rId9" cstate="print">
            <a:extLst>
              <a:ext uri="{28A0092B-C50C-407E-A947-70E740481C1C}">
                <a14:useLocalDpi xmlns:a14="http://schemas.microsoft.com/office/drawing/2010/main" val="0"/>
              </a:ext>
            </a:extLst>
          </a:blip>
          <a:stretch>
            <a:fillRect/>
          </a:stretch>
        </p:blipFill>
        <p:spPr>
          <a:xfrm>
            <a:off x="5156367" y="3994334"/>
            <a:ext cx="1187578" cy="167057"/>
          </a:xfrm>
          <a:prstGeom prst="rect">
            <a:avLst/>
          </a:prstGeom>
        </p:spPr>
      </p:pic>
    </p:spTree>
    <p:extLst>
      <p:ext uri="{BB962C8B-B14F-4D97-AF65-F5344CB8AC3E}">
        <p14:creationId xmlns:p14="http://schemas.microsoft.com/office/powerpoint/2010/main" val="4094634492"/>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ocumentclass{article}&#10;\usepackage{anyfontsize,  amsmath, amsfonts, amssymb, amsthm, array, bm, caption, enumitem,  epsfig, fancyhdr, float, graphics, graphicx, hieroglf, inputenc, latexsym, lipsum, listings, mathtools, mwe, pifont, wrapfig, varwidth,  xcolor, xspace}&#10;&#10;\usepackage{esint}&#10;\usepackage[geometry]{ifsym}&#10;\usepackage{geometry}&#10; \geometry{&#10; a4paper,&#10; total={170mm,225mm},&#10; left=20mm,&#10; top=35mm,&#10;}&#10;&#10;\pagestyle{empty}&#10;\begin{document}&#10;&#10;\paragraph{\textbf{\textit{Disclaimer of data}}:} The data is simulated and is &#10;not &#10;real data from clinical study. They are for educational and exercise purpose &#10;only.&#10;\end{document}" title="IguanaTex Bitmap Display"/>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523741" y="3101151"/>
            <a:ext cx="8116919" cy="355241"/>
          </a:xfrm>
          <a:prstGeom prst="rect">
            <a:avLst/>
          </a:prstGeom>
        </p:spPr>
      </p:pic>
      <p:pic>
        <p:nvPicPr>
          <p:cNvPr id="5" name="Picture 4" descr="\documentclass{article}&#10;\usepackage{anyfontsize,  amsmath, amsfonts, amssymb, amsthm, array, bm, caption, enumitem,  epsfig, fancyhdr, float, graphics, graphicx, hieroglf, inputenc, latexsym, lipsum, listings, mathtools, mwe, pifont, wrapfig, varwidth,  xcolor, xspace}&#10;&#10;\usepackage{esint}&#10;\usepackage[geometry]{ifsym}&#10;\usepackage{geometry}&#10; \geometry{&#10; a4paper,&#10; total={170mm,225mm},&#10; left=20mm,&#10; top=35mm,&#10;}&#10;&#10;\pagestyle{empty}&#10;\begin{document}&#10;&#10;\paragraph{\textbf{\textit{Disclaimer}}:} The design of the trial is created &#10;based &#10;on publicly available open-source information in immunology therapeutic area. &#10;It is for educational purpose only. The presentations reflect the views of the &#10;speakers based on their understanding of the open source information and &#10;simulated data, and have not been evaluated by University of connecticut. The &#10;materials cannot be used for promotional activities. They are not intended to &#10;diagnose, treat, cure or prevent any disease.&#10;\end{document}" title="IguanaTex Bitmap Display"/>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tretch>
            <a:fillRect/>
          </a:stretch>
        </p:blipFill>
        <p:spPr>
          <a:xfrm>
            <a:off x="523740" y="1133133"/>
            <a:ext cx="8073708" cy="954110"/>
          </a:xfrm>
          <a:prstGeom prst="rect">
            <a:avLst/>
          </a:prstGeom>
        </p:spPr>
      </p:pic>
    </p:spTree>
    <p:extLst>
      <p:ext uri="{BB962C8B-B14F-4D97-AF65-F5344CB8AC3E}">
        <p14:creationId xmlns:p14="http://schemas.microsoft.com/office/powerpoint/2010/main" val="1851191551"/>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ocumentclass{article}&#10;\usepackage{anyfontsize,  amsmath, amsfonts, amssymb, amsthm, array, bm, caption, enumitem,  epsfig, fancyhdr, float, graphics, graphicx, hieroglf, inputenc, latexsym, lipsum, listings, mathtools, mwe, pifont, wrapfig, varwidth,  xcolor, xspace}&#10;&#10;\usepackage{esint}&#10;\usepackage[geometry]{ifsym}&#10;\usepackage{geometry}&#10; \geometry{&#10; a4paper,&#10; total={170mm,225mm},&#10; left=20mm,&#10; top=35mm,&#10;}&#10;&#10;\pagestyle{empty}&#10;\begin{document}&#10;\begin{centering} \section*{\textit{References}}\end{centering}&#10;&#10;\begin{itemize}&#10; \item[1. ]Robert F. Woolson, William R. Clarke. &quot;Statistical Methods for &#10; the Analysis of Biomedical Data&quot;. $2^{nd}$ Edition. 2002. John Wiley &#10; \&amp; Sons, Inc.&#10; &#10; \item[2. ]Garrett M. Fitzmaurice, Nan M. Laird, James H. Ware. &quot;Applied &#10; Longitudinal Analysis&quot;. $2^{nd}$ Edition. 2011. John Wiley &#10; \&amp; Sons, Inc.&#10; &#10; \item[3. ]David G. Kleinbaum, Kevin M. Sullivan, Nancy D. Barker. &#10; &quot;ActiveEpi Companion Textbook&quot;. $2^{nd}$ Edition. 2013. Springer.&#10; &#10; \item[4. ]Antoine Soetewey. &quot;What is Survival Analysis? Examples by Hand &#10; and in R&quot;. statsandr.com. 2022.&#10; &#10; \item[5.]Schifano, Elizabeth. Applied Statistics I \&amp; II, Stat 5505 \&amp; &#10; 5605. The University of Connecticut. 2020.&#10;&#10; \item[6. ]Sabanes Bove D, Dedic J, Kelkhoff D, Kunzmann K, Lang B, Li L, &#10; Wang Y (2022). mmrm: Mixed Models for Repeated Measures. R package version &#10; 0.2.2, \\https://openpharma.github.io/mmrm/. &#10;\end{itemize}&#10;&#10;\end{document}" title="IguanaTex Bitmap Display"/>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655093" y="618769"/>
            <a:ext cx="7840419" cy="3209297"/>
          </a:xfrm>
          <a:prstGeom prst="rect">
            <a:avLst/>
          </a:prstGeom>
        </p:spPr>
      </p:pic>
    </p:spTree>
    <p:extLst>
      <p:ext uri="{BB962C8B-B14F-4D97-AF65-F5344CB8AC3E}">
        <p14:creationId xmlns:p14="http://schemas.microsoft.com/office/powerpoint/2010/main" val="428990719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30"/>
          <p:cNvSpPr txBox="1"/>
          <p:nvPr/>
        </p:nvSpPr>
        <p:spPr>
          <a:xfrm>
            <a:off x="779324" y="1856835"/>
            <a:ext cx="7886700" cy="602700"/>
          </a:xfrm>
          <a:prstGeom prst="rect">
            <a:avLst/>
          </a:prstGeom>
          <a:solidFill>
            <a:schemeClr val="accent5"/>
          </a:solidFill>
          <a:ln>
            <a:noFill/>
          </a:ln>
        </p:spPr>
        <p:txBody>
          <a:bodyPr spcFirstLastPara="1" wrap="square" lIns="68575" tIns="34275" rIns="68575" bIns="34275" anchor="t" anchorCtr="0">
            <a:normAutofit/>
          </a:bodyPr>
          <a:lstStyle/>
          <a:p>
            <a:pPr marL="0" marR="0" lvl="0" indent="0" algn="ctr" rtl="0">
              <a:lnSpc>
                <a:spcPct val="90000"/>
              </a:lnSpc>
              <a:spcBef>
                <a:spcPts val="0"/>
              </a:spcBef>
              <a:spcAft>
                <a:spcPts val="0"/>
              </a:spcAft>
              <a:buClr>
                <a:schemeClr val="lt1"/>
              </a:buClr>
              <a:buSzPts val="3300"/>
              <a:buFont typeface="Calibri"/>
              <a:buNone/>
            </a:pPr>
            <a:r>
              <a:rPr lang="en" sz="3300" b="1">
                <a:solidFill>
                  <a:schemeClr val="lt1"/>
                </a:solidFill>
                <a:latin typeface="Calibri"/>
                <a:ea typeface="Calibri"/>
                <a:cs typeface="Calibri"/>
                <a:sym typeface="Calibri"/>
              </a:rPr>
              <a:t>SECTION 2: DATA ANALYSES</a:t>
            </a:r>
            <a:endParaRPr sz="110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31"/>
          <p:cNvSpPr txBox="1">
            <a:spLocks noGrp="1"/>
          </p:cNvSpPr>
          <p:nvPr>
            <p:ph type="title"/>
          </p:nvPr>
        </p:nvSpPr>
        <p:spPr>
          <a:xfrm>
            <a:off x="629841" y="273844"/>
            <a:ext cx="7886700" cy="655200"/>
          </a:xfrm>
          <a:prstGeom prst="rect">
            <a:avLst/>
          </a:prstGeom>
          <a:solidFill>
            <a:schemeClr val="accent5"/>
          </a:solid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lt1"/>
              </a:buClr>
              <a:buSzPts val="3300"/>
              <a:buFont typeface="Calibri"/>
              <a:buNone/>
            </a:pPr>
            <a:r>
              <a:rPr lang="en" b="1">
                <a:solidFill>
                  <a:schemeClr val="lt1"/>
                </a:solidFill>
              </a:rPr>
              <a:t>EXPLORATARY ANALYSIS</a:t>
            </a:r>
            <a:endParaRPr/>
          </a:p>
        </p:txBody>
      </p:sp>
      <p:sp>
        <p:nvSpPr>
          <p:cNvPr id="194" name="Google Shape;194;p31"/>
          <p:cNvSpPr txBox="1">
            <a:spLocks noGrp="1"/>
          </p:cNvSpPr>
          <p:nvPr>
            <p:ph type="body" idx="1"/>
          </p:nvPr>
        </p:nvSpPr>
        <p:spPr>
          <a:xfrm>
            <a:off x="629841" y="1260872"/>
            <a:ext cx="5255400" cy="286200"/>
          </a:xfrm>
          <a:prstGeom prst="rect">
            <a:avLst/>
          </a:prstGeom>
          <a:noFill/>
          <a:ln>
            <a:noFill/>
          </a:ln>
        </p:spPr>
        <p:txBody>
          <a:bodyPr spcFirstLastPara="1" wrap="square" lIns="68575" tIns="34275" rIns="68575" bIns="34275" anchor="b" anchorCtr="0">
            <a:normAutofit fontScale="92500"/>
          </a:bodyPr>
          <a:lstStyle/>
          <a:p>
            <a:pPr marL="0" lvl="0" indent="0" algn="l" rtl="0">
              <a:lnSpc>
                <a:spcPct val="90000"/>
              </a:lnSpc>
              <a:spcBef>
                <a:spcPts val="0"/>
              </a:spcBef>
              <a:spcAft>
                <a:spcPts val="0"/>
              </a:spcAft>
              <a:buClr>
                <a:schemeClr val="dk1"/>
              </a:buClr>
              <a:buSzPts val="1800"/>
              <a:buNone/>
            </a:pPr>
            <a:r>
              <a:rPr lang="en"/>
              <a:t>Correlation between Opening &amp; Closing PASI Scores </a:t>
            </a:r>
            <a:endParaRPr/>
          </a:p>
        </p:txBody>
      </p:sp>
      <p:sp>
        <p:nvSpPr>
          <p:cNvPr id="195" name="Google Shape;195;p31"/>
          <p:cNvSpPr txBox="1">
            <a:spLocks noGrp="1"/>
          </p:cNvSpPr>
          <p:nvPr>
            <p:ph type="body" idx="2"/>
          </p:nvPr>
        </p:nvSpPr>
        <p:spPr>
          <a:xfrm>
            <a:off x="629841" y="1878806"/>
            <a:ext cx="7017600" cy="2763600"/>
          </a:xfrm>
          <a:prstGeom prst="rect">
            <a:avLst/>
          </a:prstGeom>
          <a:noFill/>
          <a:ln>
            <a:noFill/>
          </a:ln>
        </p:spPr>
        <p:txBody>
          <a:bodyPr spcFirstLastPara="1" wrap="square" lIns="68575" tIns="34275" rIns="68575" bIns="34275" anchor="t" anchorCtr="0">
            <a:normAutofit/>
          </a:bodyPr>
          <a:lstStyle/>
          <a:p>
            <a:pPr marL="0" lvl="0" indent="0" algn="l" rtl="0">
              <a:lnSpc>
                <a:spcPct val="90000"/>
              </a:lnSpc>
              <a:spcBef>
                <a:spcPts val="0"/>
              </a:spcBef>
              <a:spcAft>
                <a:spcPts val="0"/>
              </a:spcAft>
              <a:buClr>
                <a:schemeClr val="dk1"/>
              </a:buClr>
              <a:buSzPts val="2100"/>
              <a:buNone/>
            </a:pPr>
            <a:endParaRPr/>
          </a:p>
          <a:p>
            <a:pPr marL="0" lvl="0" indent="0" algn="l" rtl="0">
              <a:lnSpc>
                <a:spcPct val="90000"/>
              </a:lnSpc>
              <a:spcBef>
                <a:spcPts val="800"/>
              </a:spcBef>
              <a:spcAft>
                <a:spcPts val="0"/>
              </a:spcAft>
              <a:buClr>
                <a:schemeClr val="dk1"/>
              </a:buClr>
              <a:buSzPts val="2100"/>
              <a:buNone/>
            </a:pPr>
            <a:endParaRPr/>
          </a:p>
          <a:p>
            <a:pPr marL="0" lvl="0" indent="0" algn="l" rtl="0">
              <a:lnSpc>
                <a:spcPct val="90000"/>
              </a:lnSpc>
              <a:spcBef>
                <a:spcPts val="800"/>
              </a:spcBef>
              <a:spcAft>
                <a:spcPts val="0"/>
              </a:spcAft>
              <a:buClr>
                <a:schemeClr val="dk1"/>
              </a:buClr>
              <a:buSzPts val="2100"/>
              <a:buNone/>
            </a:pPr>
            <a:endParaRPr/>
          </a:p>
          <a:p>
            <a:pPr marL="177800" lvl="0" indent="-63500" algn="l" rtl="0">
              <a:lnSpc>
                <a:spcPct val="90000"/>
              </a:lnSpc>
              <a:spcBef>
                <a:spcPts val="800"/>
              </a:spcBef>
              <a:spcAft>
                <a:spcPts val="0"/>
              </a:spcAft>
              <a:buClr>
                <a:schemeClr val="dk1"/>
              </a:buClr>
              <a:buSzPts val="1800"/>
              <a:buNone/>
            </a:pPr>
            <a:endParaRPr sz="1800"/>
          </a:p>
          <a:p>
            <a:pPr marL="177800" lvl="0" indent="-177800" algn="l" rtl="0">
              <a:lnSpc>
                <a:spcPct val="90000"/>
              </a:lnSpc>
              <a:spcBef>
                <a:spcPts val="800"/>
              </a:spcBef>
              <a:spcAft>
                <a:spcPts val="0"/>
              </a:spcAft>
              <a:buClr>
                <a:schemeClr val="dk1"/>
              </a:buClr>
              <a:buSzPts val="1800"/>
              <a:buChar char="•"/>
            </a:pPr>
            <a:r>
              <a:rPr lang="en" sz="1800"/>
              <a:t>“AVAL” PASI scores (closing )are lower than “BASE” scores- so we can expect improvements through treatment.</a:t>
            </a:r>
            <a:endParaRPr/>
          </a:p>
        </p:txBody>
      </p:sp>
      <p:pic>
        <p:nvPicPr>
          <p:cNvPr id="196" name="Google Shape;196;p31"/>
          <p:cNvPicPr preferRelativeResize="0"/>
          <p:nvPr/>
        </p:nvPicPr>
        <p:blipFill rotWithShape="1">
          <a:blip r:embed="rId3">
            <a:alphaModFix/>
          </a:blip>
          <a:srcRect/>
          <a:stretch/>
        </p:blipFill>
        <p:spPr>
          <a:xfrm>
            <a:off x="983148" y="1878806"/>
            <a:ext cx="3539563" cy="120729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32"/>
          <p:cNvSpPr txBox="1">
            <a:spLocks noGrp="1"/>
          </p:cNvSpPr>
          <p:nvPr>
            <p:ph type="title"/>
          </p:nvPr>
        </p:nvSpPr>
        <p:spPr>
          <a:xfrm>
            <a:off x="629841" y="241946"/>
            <a:ext cx="7886700" cy="555600"/>
          </a:xfrm>
          <a:prstGeom prst="rect">
            <a:avLst/>
          </a:prstGeom>
          <a:solidFill>
            <a:schemeClr val="accent5"/>
          </a:solid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lt1"/>
              </a:buClr>
              <a:buSzPts val="3000"/>
              <a:buFont typeface="Calibri"/>
              <a:buNone/>
            </a:pPr>
            <a:r>
              <a:rPr lang="en" sz="3000" b="1">
                <a:solidFill>
                  <a:schemeClr val="lt1"/>
                </a:solidFill>
              </a:rPr>
              <a:t>PASI &gt;= 75 vs. Treatment Type</a:t>
            </a:r>
            <a:endParaRPr/>
          </a:p>
        </p:txBody>
      </p:sp>
      <p:sp>
        <p:nvSpPr>
          <p:cNvPr id="202" name="Google Shape;202;p32"/>
          <p:cNvSpPr txBox="1">
            <a:spLocks noGrp="1"/>
          </p:cNvSpPr>
          <p:nvPr>
            <p:ph type="body" idx="3"/>
          </p:nvPr>
        </p:nvSpPr>
        <p:spPr>
          <a:xfrm>
            <a:off x="4610099" y="846881"/>
            <a:ext cx="3887400" cy="341400"/>
          </a:xfrm>
          <a:prstGeom prst="rect">
            <a:avLst/>
          </a:prstGeom>
          <a:noFill/>
          <a:ln>
            <a:noFill/>
          </a:ln>
        </p:spPr>
        <p:txBody>
          <a:bodyPr spcFirstLastPara="1" wrap="square" lIns="68575" tIns="34275" rIns="68575" bIns="34275" anchor="b" anchorCtr="0">
            <a:normAutofit/>
          </a:bodyPr>
          <a:lstStyle/>
          <a:p>
            <a:pPr marL="0" lvl="0" indent="0" algn="l" rtl="0">
              <a:lnSpc>
                <a:spcPct val="90000"/>
              </a:lnSpc>
              <a:spcBef>
                <a:spcPts val="0"/>
              </a:spcBef>
              <a:spcAft>
                <a:spcPts val="0"/>
              </a:spcAft>
              <a:buClr>
                <a:schemeClr val="dk1"/>
              </a:buClr>
              <a:buSzPts val="1800"/>
              <a:buNone/>
            </a:pPr>
            <a:r>
              <a:rPr lang="en"/>
              <a:t>Test drug 140 mg vs. Test drug 210 mg</a:t>
            </a:r>
            <a:endParaRPr/>
          </a:p>
        </p:txBody>
      </p:sp>
      <p:sp>
        <p:nvSpPr>
          <p:cNvPr id="203" name="Google Shape;203;p32"/>
          <p:cNvSpPr txBox="1">
            <a:spLocks noGrp="1"/>
          </p:cNvSpPr>
          <p:nvPr>
            <p:ph type="body" idx="4"/>
          </p:nvPr>
        </p:nvSpPr>
        <p:spPr>
          <a:xfrm>
            <a:off x="4298213" y="1156613"/>
            <a:ext cx="4701900" cy="3589500"/>
          </a:xfrm>
          <a:prstGeom prst="rect">
            <a:avLst/>
          </a:prstGeom>
          <a:blipFill rotWithShape="1">
            <a:blip r:embed="rId3">
              <a:alphaModFix/>
            </a:blip>
            <a:stretch>
              <a:fillRect l="-389" t="-889"/>
            </a:stretch>
          </a:blipFill>
          <a:ln>
            <a:noFill/>
          </a:ln>
        </p:spPr>
        <p:txBody>
          <a:bodyPr spcFirstLastPara="1" wrap="square" lIns="68575" tIns="34275" rIns="68575" bIns="34275" anchor="t" anchorCtr="0">
            <a:normAutofit/>
          </a:bodyPr>
          <a:lstStyle/>
          <a:p>
            <a:pPr marL="177800" lvl="0" indent="-171450" algn="l" rtl="0">
              <a:lnSpc>
                <a:spcPct val="90000"/>
              </a:lnSpc>
              <a:spcBef>
                <a:spcPts val="0"/>
              </a:spcBef>
              <a:spcAft>
                <a:spcPts val="0"/>
              </a:spcAft>
              <a:buSzPts val="2100"/>
              <a:buChar char="•"/>
            </a:pPr>
            <a:r>
              <a:rPr lang="en"/>
              <a:t> </a:t>
            </a:r>
            <a:endParaRPr/>
          </a:p>
        </p:txBody>
      </p:sp>
      <p:sp>
        <p:nvSpPr>
          <p:cNvPr id="204" name="Google Shape;204;p32"/>
          <p:cNvSpPr txBox="1"/>
          <p:nvPr/>
        </p:nvSpPr>
        <p:spPr>
          <a:xfrm>
            <a:off x="4432076" y="4199243"/>
            <a:ext cx="4573200" cy="484800"/>
          </a:xfrm>
          <a:prstGeom prst="rect">
            <a:avLst/>
          </a:prstGeom>
          <a:blipFill rotWithShape="1">
            <a:blip r:embed="rId4">
              <a:alphaModFix/>
            </a:blip>
            <a:stretch>
              <a:fillRect l="-799" t="-4719" r="-799" b="-14148"/>
            </a:stretch>
          </a:blip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a:latin typeface="Calibri"/>
                <a:ea typeface="Calibri"/>
                <a:cs typeface="Calibri"/>
                <a:sym typeface="Calibri"/>
              </a:rPr>
              <a:t> </a:t>
            </a:r>
            <a:endParaRPr sz="1100"/>
          </a:p>
        </p:txBody>
      </p:sp>
      <p:pic>
        <p:nvPicPr>
          <p:cNvPr id="205" name="Google Shape;205;p32"/>
          <p:cNvPicPr preferRelativeResize="0"/>
          <p:nvPr/>
        </p:nvPicPr>
        <p:blipFill rotWithShape="1">
          <a:blip r:embed="rId5">
            <a:alphaModFix/>
          </a:blip>
          <a:srcRect/>
          <a:stretch/>
        </p:blipFill>
        <p:spPr>
          <a:xfrm>
            <a:off x="4610099" y="3263713"/>
            <a:ext cx="3982577" cy="904565"/>
          </a:xfrm>
          <a:prstGeom prst="rect">
            <a:avLst/>
          </a:prstGeom>
          <a:noFill/>
          <a:ln>
            <a:noFill/>
          </a:ln>
        </p:spPr>
      </p:pic>
      <p:pic>
        <p:nvPicPr>
          <p:cNvPr id="206" name="Google Shape;206;p32"/>
          <p:cNvPicPr preferRelativeResize="0"/>
          <p:nvPr/>
        </p:nvPicPr>
        <p:blipFill rotWithShape="1">
          <a:blip r:embed="rId6">
            <a:alphaModFix/>
          </a:blip>
          <a:srcRect/>
          <a:stretch/>
        </p:blipFill>
        <p:spPr>
          <a:xfrm>
            <a:off x="735680" y="1017534"/>
            <a:ext cx="3562533" cy="3666457"/>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10"/>
        <p:cNvGrpSpPr/>
        <p:nvPr/>
      </p:nvGrpSpPr>
      <p:grpSpPr>
        <a:xfrm>
          <a:off x="0" y="0"/>
          <a:ext cx="0" cy="0"/>
          <a:chOff x="0" y="0"/>
          <a:chExt cx="0" cy="0"/>
        </a:xfrm>
      </p:grpSpPr>
      <p:sp>
        <p:nvSpPr>
          <p:cNvPr id="211" name="Google Shape;211;p33"/>
          <p:cNvSpPr/>
          <p:nvPr/>
        </p:nvSpPr>
        <p:spPr>
          <a:xfrm>
            <a:off x="-1" y="0"/>
            <a:ext cx="9141900" cy="5143500"/>
          </a:xfrm>
          <a:prstGeom prst="rect">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212" name="Google Shape;212;p33"/>
          <p:cNvSpPr txBox="1">
            <a:spLocks noGrp="1"/>
          </p:cNvSpPr>
          <p:nvPr>
            <p:ph type="title"/>
          </p:nvPr>
        </p:nvSpPr>
        <p:spPr>
          <a:xfrm>
            <a:off x="548904" y="243202"/>
            <a:ext cx="3878700" cy="466500"/>
          </a:xfrm>
          <a:prstGeom prst="rect">
            <a:avLst/>
          </a:prstGeom>
          <a:solidFill>
            <a:schemeClr val="accent5"/>
          </a:solidFill>
          <a:ln>
            <a:noFill/>
          </a:ln>
        </p:spPr>
        <p:txBody>
          <a:bodyPr spcFirstLastPara="1" wrap="square" lIns="68575" tIns="34275" rIns="68575" bIns="34275" anchor="ctr" anchorCtr="0">
            <a:normAutofit fontScale="90000"/>
          </a:bodyPr>
          <a:lstStyle/>
          <a:p>
            <a:pPr marL="0" lvl="0" indent="0" algn="l" rtl="0">
              <a:lnSpc>
                <a:spcPct val="90000"/>
              </a:lnSpc>
              <a:spcBef>
                <a:spcPts val="0"/>
              </a:spcBef>
              <a:spcAft>
                <a:spcPts val="0"/>
              </a:spcAft>
              <a:buClr>
                <a:schemeClr val="lt1"/>
              </a:buClr>
              <a:buSzPct val="100000"/>
              <a:buFont typeface="Calibri"/>
              <a:buNone/>
            </a:pPr>
            <a:r>
              <a:rPr lang="en" sz="3000" b="1">
                <a:solidFill>
                  <a:schemeClr val="lt1"/>
                </a:solidFill>
              </a:rPr>
              <a:t>Age vs. PASI&gt;=75</a:t>
            </a:r>
            <a:endParaRPr/>
          </a:p>
        </p:txBody>
      </p:sp>
      <p:sp>
        <p:nvSpPr>
          <p:cNvPr id="213" name="Google Shape;213;p33"/>
          <p:cNvSpPr txBox="1">
            <a:spLocks noGrp="1"/>
          </p:cNvSpPr>
          <p:nvPr>
            <p:ph type="body" idx="3"/>
          </p:nvPr>
        </p:nvSpPr>
        <p:spPr>
          <a:xfrm>
            <a:off x="4636875" y="3345592"/>
            <a:ext cx="4278600" cy="1527000"/>
          </a:xfrm>
          <a:prstGeom prst="rect">
            <a:avLst/>
          </a:prstGeom>
          <a:noFill/>
          <a:ln>
            <a:noFill/>
          </a:ln>
        </p:spPr>
        <p:txBody>
          <a:bodyPr spcFirstLastPara="1" wrap="square" lIns="68575" tIns="34275" rIns="68575" bIns="34275" anchor="ctr" anchorCtr="0">
            <a:normAutofit fontScale="85000" lnSpcReduction="10000"/>
          </a:bodyPr>
          <a:lstStyle/>
          <a:p>
            <a:pPr marL="0" lvl="0" indent="-4762" algn="l" rtl="0">
              <a:lnSpc>
                <a:spcPct val="90000"/>
              </a:lnSpc>
              <a:spcBef>
                <a:spcPts val="0"/>
              </a:spcBef>
              <a:spcAft>
                <a:spcPts val="0"/>
              </a:spcAft>
              <a:buClr>
                <a:schemeClr val="dk1"/>
              </a:buClr>
              <a:buSzPct val="100000"/>
              <a:buFont typeface="Arial"/>
              <a:buChar char="•"/>
            </a:pPr>
            <a:r>
              <a:rPr lang="en" sz="1500" b="0"/>
              <a:t>Similar age distribution for each treatment group.</a:t>
            </a:r>
            <a:endParaRPr/>
          </a:p>
          <a:p>
            <a:pPr marL="0" lvl="0" indent="-4762" algn="l" rtl="0">
              <a:lnSpc>
                <a:spcPct val="90000"/>
              </a:lnSpc>
              <a:spcBef>
                <a:spcPts val="800"/>
              </a:spcBef>
              <a:spcAft>
                <a:spcPts val="0"/>
              </a:spcAft>
              <a:buClr>
                <a:schemeClr val="dk1"/>
              </a:buClr>
              <a:buSzPct val="100000"/>
              <a:buFont typeface="Arial"/>
              <a:buChar char="•"/>
            </a:pPr>
            <a:r>
              <a:rPr lang="en" sz="1500" b="0"/>
              <a:t>Test drug 210 mg has the best results followed by test drug 140 mg.</a:t>
            </a:r>
            <a:endParaRPr/>
          </a:p>
          <a:p>
            <a:pPr marL="0" lvl="0" indent="-4762" algn="l" rtl="0">
              <a:lnSpc>
                <a:spcPct val="90000"/>
              </a:lnSpc>
              <a:spcBef>
                <a:spcPts val="800"/>
              </a:spcBef>
              <a:spcAft>
                <a:spcPts val="0"/>
              </a:spcAft>
              <a:buClr>
                <a:schemeClr val="dk1"/>
              </a:buClr>
              <a:buSzPct val="100000"/>
              <a:buFont typeface="Arial"/>
              <a:buChar char="•"/>
            </a:pPr>
            <a:r>
              <a:rPr lang="en" sz="1500" b="0"/>
              <a:t>Age groups “&gt;=20-&lt;40” and “&gt;=40 - &lt;60” have highest number of positive outcomes, but also have the higher number of patients as compared to the other age groups.</a:t>
            </a:r>
            <a:endParaRPr/>
          </a:p>
          <a:p>
            <a:pPr marL="0" lvl="0" indent="-4762" algn="l" rtl="0">
              <a:lnSpc>
                <a:spcPct val="90000"/>
              </a:lnSpc>
              <a:spcBef>
                <a:spcPts val="800"/>
              </a:spcBef>
              <a:spcAft>
                <a:spcPts val="0"/>
              </a:spcAft>
              <a:buClr>
                <a:schemeClr val="dk1"/>
              </a:buClr>
              <a:buSzPct val="100000"/>
              <a:buFont typeface="Arial"/>
              <a:buChar char="•"/>
            </a:pPr>
            <a:r>
              <a:rPr lang="en" sz="1500" b="0"/>
              <a:t>Age does not influence  treatment outcome.</a:t>
            </a:r>
            <a:endParaRPr/>
          </a:p>
        </p:txBody>
      </p:sp>
      <p:pic>
        <p:nvPicPr>
          <p:cNvPr id="214" name="Google Shape;214;p33"/>
          <p:cNvPicPr preferRelativeResize="0">
            <a:picLocks noGrp="1"/>
          </p:cNvPicPr>
          <p:nvPr>
            <p:ph type="body" idx="2"/>
          </p:nvPr>
        </p:nvPicPr>
        <p:blipFill rotWithShape="1">
          <a:blip r:embed="rId3">
            <a:alphaModFix/>
          </a:blip>
          <a:srcRect/>
          <a:stretch/>
        </p:blipFill>
        <p:spPr>
          <a:xfrm>
            <a:off x="548904" y="1149005"/>
            <a:ext cx="4057500" cy="3448500"/>
          </a:xfrm>
          <a:prstGeom prst="rect">
            <a:avLst/>
          </a:prstGeom>
          <a:noFill/>
          <a:ln>
            <a:noFill/>
          </a:ln>
        </p:spPr>
      </p:pic>
      <p:graphicFrame>
        <p:nvGraphicFramePr>
          <p:cNvPr id="215" name="Google Shape;215;p33"/>
          <p:cNvGraphicFramePr/>
          <p:nvPr/>
        </p:nvGraphicFramePr>
        <p:xfrm>
          <a:off x="4716622" y="633412"/>
          <a:ext cx="3000000" cy="3000000"/>
        </p:xfrm>
        <a:graphic>
          <a:graphicData uri="http://schemas.openxmlformats.org/drawingml/2006/table">
            <a:tbl>
              <a:tblPr>
                <a:noFill/>
                <a:tableStyleId>{5B717AD4-B571-402A-AF56-F7B6AC8A1781}</a:tableStyleId>
              </a:tblPr>
              <a:tblGrid>
                <a:gridCol w="315600"/>
                <a:gridCol w="1125175"/>
                <a:gridCol w="658625"/>
                <a:gridCol w="699800"/>
                <a:gridCol w="740975"/>
                <a:gridCol w="658625"/>
              </a:tblGrid>
              <a:tr h="386500">
                <a:tc>
                  <a:txBody>
                    <a:bodyPr/>
                    <a:lstStyle/>
                    <a:p>
                      <a:pPr marL="0" marR="0" lvl="0" indent="0" algn="l" rtl="0">
                        <a:spcBef>
                          <a:spcPts val="0"/>
                        </a:spcBef>
                        <a:spcAft>
                          <a:spcPts val="0"/>
                        </a:spcAft>
                        <a:buNone/>
                      </a:pPr>
                      <a:r>
                        <a:rPr lang="en" sz="1200" b="0" i="0" u="none" strike="noStrike" cap="none">
                          <a:solidFill>
                            <a:srgbClr val="FFFFFF"/>
                          </a:solidFill>
                          <a:latin typeface="Calibri"/>
                          <a:ea typeface="Calibri"/>
                          <a:cs typeface="Calibri"/>
                          <a:sym typeface="Calibri"/>
                        </a:rPr>
                        <a:t> </a:t>
                      </a:r>
                      <a:endParaRPr sz="1100"/>
                    </a:p>
                  </a:txBody>
                  <a:tcPr marL="4775" marR="4775" marT="4775"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5B9BD5"/>
                    </a:solidFill>
                  </a:tcPr>
                </a:tc>
                <a:tc>
                  <a:txBody>
                    <a:bodyPr/>
                    <a:lstStyle/>
                    <a:p>
                      <a:pPr marL="0" marR="0" lvl="0" indent="0" algn="l" rtl="0">
                        <a:spcBef>
                          <a:spcPts val="0"/>
                        </a:spcBef>
                        <a:spcAft>
                          <a:spcPts val="0"/>
                        </a:spcAft>
                        <a:buNone/>
                      </a:pPr>
                      <a:r>
                        <a:rPr lang="en" sz="1200" b="0" i="0" u="none" strike="noStrike" cap="none">
                          <a:solidFill>
                            <a:srgbClr val="FFFFFF"/>
                          </a:solidFill>
                          <a:latin typeface="Calibri"/>
                          <a:ea typeface="Calibri"/>
                          <a:cs typeface="Calibri"/>
                          <a:sym typeface="Calibri"/>
                        </a:rPr>
                        <a:t> </a:t>
                      </a:r>
                      <a:endParaRPr sz="1100"/>
                    </a:p>
                  </a:txBody>
                  <a:tcPr marL="4775" marR="4775" marT="4775"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5B9BD5"/>
                    </a:solidFill>
                  </a:tcPr>
                </a:tc>
                <a:tc>
                  <a:txBody>
                    <a:bodyPr/>
                    <a:lstStyle/>
                    <a:p>
                      <a:pPr marL="0" marR="0" lvl="0" indent="0" algn="ctr" rtl="0">
                        <a:spcBef>
                          <a:spcPts val="0"/>
                        </a:spcBef>
                        <a:spcAft>
                          <a:spcPts val="0"/>
                        </a:spcAft>
                        <a:buNone/>
                      </a:pPr>
                      <a:r>
                        <a:rPr lang="en" sz="1200" b="0" i="0" u="none" strike="noStrike" cap="none">
                          <a:solidFill>
                            <a:srgbClr val="FFFFFF"/>
                          </a:solidFill>
                          <a:latin typeface="Calibri"/>
                          <a:ea typeface="Calibri"/>
                          <a:cs typeface="Calibri"/>
                          <a:sym typeface="Calibri"/>
                        </a:rPr>
                        <a:t>Placebo</a:t>
                      </a:r>
                      <a:endParaRPr sz="1100"/>
                    </a:p>
                  </a:txBody>
                  <a:tcPr marL="4775" marR="4775" marT="4775"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5B9BD5"/>
                    </a:solidFill>
                  </a:tcPr>
                </a:tc>
                <a:tc>
                  <a:txBody>
                    <a:bodyPr/>
                    <a:lstStyle/>
                    <a:p>
                      <a:pPr marL="0" marR="0" lvl="0" indent="0" algn="ctr" rtl="0">
                        <a:spcBef>
                          <a:spcPts val="0"/>
                        </a:spcBef>
                        <a:spcAft>
                          <a:spcPts val="0"/>
                        </a:spcAft>
                        <a:buNone/>
                      </a:pPr>
                      <a:r>
                        <a:rPr lang="en" sz="1200" b="0" i="0" u="none" strike="noStrike" cap="none">
                          <a:solidFill>
                            <a:srgbClr val="FFFFFF"/>
                          </a:solidFill>
                          <a:latin typeface="Calibri"/>
                          <a:ea typeface="Calibri"/>
                          <a:cs typeface="Calibri"/>
                          <a:sym typeface="Calibri"/>
                        </a:rPr>
                        <a:t>Active control</a:t>
                      </a:r>
                      <a:endParaRPr sz="1100"/>
                    </a:p>
                  </a:txBody>
                  <a:tcPr marL="4775" marR="4775" marT="4775"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5B9BD5"/>
                    </a:solidFill>
                  </a:tcPr>
                </a:tc>
                <a:tc>
                  <a:txBody>
                    <a:bodyPr/>
                    <a:lstStyle/>
                    <a:p>
                      <a:pPr marL="0" marR="0" lvl="0" indent="0" algn="ctr" rtl="0">
                        <a:spcBef>
                          <a:spcPts val="0"/>
                        </a:spcBef>
                        <a:spcAft>
                          <a:spcPts val="0"/>
                        </a:spcAft>
                        <a:buNone/>
                      </a:pPr>
                      <a:r>
                        <a:rPr lang="en" sz="1200" b="0" i="0" u="none" strike="noStrike" cap="none">
                          <a:solidFill>
                            <a:srgbClr val="FFFFFF"/>
                          </a:solidFill>
                          <a:latin typeface="Calibri"/>
                          <a:ea typeface="Calibri"/>
                          <a:cs typeface="Calibri"/>
                          <a:sym typeface="Calibri"/>
                        </a:rPr>
                        <a:t>Test drug 140mg</a:t>
                      </a:r>
                      <a:endParaRPr sz="1100"/>
                    </a:p>
                  </a:txBody>
                  <a:tcPr marL="4775" marR="4775" marT="4775"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5B9BD5"/>
                    </a:solidFill>
                  </a:tcPr>
                </a:tc>
                <a:tc>
                  <a:txBody>
                    <a:bodyPr/>
                    <a:lstStyle/>
                    <a:p>
                      <a:pPr marL="0" marR="0" lvl="0" indent="0" algn="ctr" rtl="0">
                        <a:spcBef>
                          <a:spcPts val="0"/>
                        </a:spcBef>
                        <a:spcAft>
                          <a:spcPts val="0"/>
                        </a:spcAft>
                        <a:buNone/>
                      </a:pPr>
                      <a:r>
                        <a:rPr lang="en" sz="1200" b="0" i="0" u="none" strike="noStrike" cap="none">
                          <a:solidFill>
                            <a:srgbClr val="FFFFFF"/>
                          </a:solidFill>
                          <a:latin typeface="Calibri"/>
                          <a:ea typeface="Calibri"/>
                          <a:cs typeface="Calibri"/>
                          <a:sym typeface="Calibri"/>
                        </a:rPr>
                        <a:t>Test drug 210mg</a:t>
                      </a:r>
                      <a:endParaRPr sz="1100"/>
                    </a:p>
                  </a:txBody>
                  <a:tcPr marL="4775" marR="4775" marT="4775"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5B9BD5"/>
                    </a:solidFill>
                  </a:tcPr>
                </a:tc>
              </a:tr>
              <a:tr h="193250">
                <a:tc gridSpan="2">
                  <a:txBody>
                    <a:bodyPr/>
                    <a:lstStyle/>
                    <a:p>
                      <a:pPr marL="0" marR="0" lvl="0" indent="0" algn="l" rtl="0">
                        <a:spcBef>
                          <a:spcPts val="0"/>
                        </a:spcBef>
                        <a:spcAft>
                          <a:spcPts val="0"/>
                        </a:spcAft>
                        <a:buNone/>
                      </a:pPr>
                      <a:r>
                        <a:rPr lang="en" sz="1200" b="0" i="0" u="none" strike="noStrike" cap="none">
                          <a:solidFill>
                            <a:srgbClr val="4472C4"/>
                          </a:solidFill>
                          <a:latin typeface="Calibri"/>
                          <a:ea typeface="Calibri"/>
                          <a:cs typeface="Calibri"/>
                          <a:sym typeface="Calibri"/>
                        </a:rPr>
                        <a:t>Age(in years)</a:t>
                      </a:r>
                      <a:endParaRPr sz="1100"/>
                    </a:p>
                  </a:txBody>
                  <a:tcPr marL="4775" marR="4775" marT="4775"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a:txBody>
                    <a:bodyPr/>
                    <a:lstStyle/>
                    <a:p>
                      <a:pPr marL="0" marR="0" lvl="0" indent="0" algn="ctr" rtl="0">
                        <a:spcBef>
                          <a:spcPts val="0"/>
                        </a:spcBef>
                        <a:spcAft>
                          <a:spcPts val="0"/>
                        </a:spcAft>
                        <a:buNone/>
                      </a:pPr>
                      <a:endParaRPr sz="1200" b="0" i="0" u="none" strike="noStrike" cap="none">
                        <a:solidFill>
                          <a:srgbClr val="4472C4"/>
                        </a:solidFill>
                        <a:latin typeface="Calibri"/>
                        <a:ea typeface="Calibri"/>
                        <a:cs typeface="Calibri"/>
                        <a:sym typeface="Calibri"/>
                      </a:endParaRPr>
                    </a:p>
                  </a:txBody>
                  <a:tcPr marL="4775" marR="4775" marT="4775"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endParaRPr sz="1200" b="0" i="0" u="none" strike="noStrike" cap="none">
                        <a:solidFill>
                          <a:srgbClr val="4472C4"/>
                        </a:solidFill>
                        <a:latin typeface="Calibri"/>
                        <a:ea typeface="Calibri"/>
                        <a:cs typeface="Calibri"/>
                        <a:sym typeface="Calibri"/>
                      </a:endParaRPr>
                    </a:p>
                  </a:txBody>
                  <a:tcPr marL="4775" marR="4775" marT="4775"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endParaRPr sz="1200" b="0" i="0" u="none" strike="noStrike" cap="none">
                        <a:solidFill>
                          <a:srgbClr val="4472C4"/>
                        </a:solidFill>
                        <a:latin typeface="Calibri"/>
                        <a:ea typeface="Calibri"/>
                        <a:cs typeface="Calibri"/>
                        <a:sym typeface="Calibri"/>
                      </a:endParaRPr>
                    </a:p>
                  </a:txBody>
                  <a:tcPr marL="4775" marR="4775" marT="4775"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endParaRPr sz="1200" b="0" i="0" u="none" strike="noStrike" cap="none">
                        <a:solidFill>
                          <a:srgbClr val="4472C4"/>
                        </a:solidFill>
                        <a:latin typeface="Calibri"/>
                        <a:ea typeface="Calibri"/>
                        <a:cs typeface="Calibri"/>
                        <a:sym typeface="Calibri"/>
                      </a:endParaRPr>
                    </a:p>
                  </a:txBody>
                  <a:tcPr marL="4775" marR="4775" marT="4775"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r>
              <a:tr h="193250">
                <a:tc>
                  <a:txBody>
                    <a:bodyPr/>
                    <a:lstStyle/>
                    <a:p>
                      <a:pPr marL="0" marR="0" lvl="0" indent="0" algn="l" rtl="0">
                        <a:spcBef>
                          <a:spcPts val="0"/>
                        </a:spcBef>
                        <a:spcAft>
                          <a:spcPts val="0"/>
                        </a:spcAft>
                        <a:buNone/>
                      </a:pPr>
                      <a:endParaRPr sz="1200" b="0" i="0" u="none" strike="noStrike" cap="none">
                        <a:solidFill>
                          <a:srgbClr val="4472C4"/>
                        </a:solidFill>
                        <a:latin typeface="Calibri"/>
                        <a:ea typeface="Calibri"/>
                        <a:cs typeface="Calibri"/>
                        <a:sym typeface="Calibri"/>
                      </a:endParaRPr>
                    </a:p>
                  </a:txBody>
                  <a:tcPr marL="4775" marR="4775" marT="4775"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r>
                        <a:rPr lang="en" sz="1200" b="0" i="0" u="none" strike="noStrike" cap="none">
                          <a:solidFill>
                            <a:srgbClr val="4472C4"/>
                          </a:solidFill>
                          <a:latin typeface="Calibri"/>
                          <a:ea typeface="Calibri"/>
                          <a:cs typeface="Calibri"/>
                          <a:sym typeface="Calibri"/>
                        </a:rPr>
                        <a:t>Minimum </a:t>
                      </a:r>
                      <a:endParaRPr sz="1100"/>
                    </a:p>
                  </a:txBody>
                  <a:tcPr marL="4775" marR="4775" marT="4775"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 sz="1200" b="0" i="0" u="none" strike="noStrike" cap="none">
                          <a:solidFill>
                            <a:srgbClr val="4472C4"/>
                          </a:solidFill>
                          <a:latin typeface="Calibri"/>
                          <a:ea typeface="Calibri"/>
                          <a:cs typeface="Calibri"/>
                          <a:sym typeface="Calibri"/>
                        </a:rPr>
                        <a:t>8</a:t>
                      </a:r>
                      <a:endParaRPr sz="1100"/>
                    </a:p>
                  </a:txBody>
                  <a:tcPr marL="4775" marR="4775" marT="4775"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 sz="1200" b="0" i="0" u="none" strike="noStrike" cap="none">
                          <a:solidFill>
                            <a:srgbClr val="4472C4"/>
                          </a:solidFill>
                          <a:latin typeface="Calibri"/>
                          <a:ea typeface="Calibri"/>
                          <a:cs typeface="Calibri"/>
                          <a:sym typeface="Calibri"/>
                        </a:rPr>
                        <a:t>5</a:t>
                      </a:r>
                      <a:endParaRPr sz="1100"/>
                    </a:p>
                  </a:txBody>
                  <a:tcPr marL="4775" marR="4775" marT="4775"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 sz="1200" b="0" i="0" u="none" strike="noStrike" cap="none">
                          <a:solidFill>
                            <a:srgbClr val="4472C4"/>
                          </a:solidFill>
                          <a:latin typeface="Calibri"/>
                          <a:ea typeface="Calibri"/>
                          <a:cs typeface="Calibri"/>
                          <a:sym typeface="Calibri"/>
                        </a:rPr>
                        <a:t>10</a:t>
                      </a:r>
                      <a:endParaRPr sz="1100"/>
                    </a:p>
                  </a:txBody>
                  <a:tcPr marL="4775" marR="4775" marT="4775"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 sz="1200" b="0" i="0" u="none" strike="noStrike" cap="none">
                          <a:solidFill>
                            <a:srgbClr val="4472C4"/>
                          </a:solidFill>
                          <a:latin typeface="Calibri"/>
                          <a:ea typeface="Calibri"/>
                          <a:cs typeface="Calibri"/>
                          <a:sym typeface="Calibri"/>
                        </a:rPr>
                        <a:t>3</a:t>
                      </a:r>
                      <a:endParaRPr sz="1100"/>
                    </a:p>
                  </a:txBody>
                  <a:tcPr marL="4775" marR="4775" marT="4775"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r>
              <a:tr h="193250">
                <a:tc>
                  <a:txBody>
                    <a:bodyPr/>
                    <a:lstStyle/>
                    <a:p>
                      <a:pPr marL="0" marR="0" lvl="0" indent="0" algn="l" rtl="0">
                        <a:spcBef>
                          <a:spcPts val="0"/>
                        </a:spcBef>
                        <a:spcAft>
                          <a:spcPts val="0"/>
                        </a:spcAft>
                        <a:buNone/>
                      </a:pPr>
                      <a:endParaRPr sz="1200" b="0" i="0" u="none" strike="noStrike" cap="none">
                        <a:solidFill>
                          <a:srgbClr val="4472C4"/>
                        </a:solidFill>
                        <a:latin typeface="Calibri"/>
                        <a:ea typeface="Calibri"/>
                        <a:cs typeface="Calibri"/>
                        <a:sym typeface="Calibri"/>
                      </a:endParaRPr>
                    </a:p>
                  </a:txBody>
                  <a:tcPr marL="4775" marR="4775" marT="4775"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r>
                        <a:rPr lang="en" sz="1200" b="0" i="0" u="none" strike="noStrike" cap="none">
                          <a:solidFill>
                            <a:srgbClr val="4472C4"/>
                          </a:solidFill>
                          <a:latin typeface="Calibri"/>
                          <a:ea typeface="Calibri"/>
                          <a:cs typeface="Calibri"/>
                          <a:sym typeface="Calibri"/>
                        </a:rPr>
                        <a:t>Maximum </a:t>
                      </a:r>
                      <a:endParaRPr sz="1100"/>
                    </a:p>
                  </a:txBody>
                  <a:tcPr marL="4775" marR="4775" marT="4775"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 sz="1200" b="0" i="0" u="none" strike="noStrike" cap="none">
                          <a:solidFill>
                            <a:srgbClr val="4472C4"/>
                          </a:solidFill>
                          <a:latin typeface="Calibri"/>
                          <a:ea typeface="Calibri"/>
                          <a:cs typeface="Calibri"/>
                          <a:sym typeface="Calibri"/>
                        </a:rPr>
                        <a:t>84</a:t>
                      </a:r>
                      <a:endParaRPr sz="1100"/>
                    </a:p>
                  </a:txBody>
                  <a:tcPr marL="4775" marR="4775" marT="4775"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 sz="1200" b="0" i="0" u="none" strike="noStrike" cap="none">
                          <a:solidFill>
                            <a:srgbClr val="4472C4"/>
                          </a:solidFill>
                          <a:latin typeface="Calibri"/>
                          <a:ea typeface="Calibri"/>
                          <a:cs typeface="Calibri"/>
                          <a:sym typeface="Calibri"/>
                        </a:rPr>
                        <a:t>88</a:t>
                      </a:r>
                      <a:endParaRPr sz="1100"/>
                    </a:p>
                  </a:txBody>
                  <a:tcPr marL="4775" marR="4775" marT="4775"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 sz="1200" b="0" i="0" u="none" strike="noStrike" cap="none">
                          <a:solidFill>
                            <a:srgbClr val="4472C4"/>
                          </a:solidFill>
                          <a:latin typeface="Calibri"/>
                          <a:ea typeface="Calibri"/>
                          <a:cs typeface="Calibri"/>
                          <a:sym typeface="Calibri"/>
                        </a:rPr>
                        <a:t>82</a:t>
                      </a:r>
                      <a:endParaRPr sz="1100"/>
                    </a:p>
                  </a:txBody>
                  <a:tcPr marL="4775" marR="4775" marT="4775"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 sz="1200" b="0" i="0" u="none" strike="noStrike" cap="none">
                          <a:solidFill>
                            <a:srgbClr val="4472C4"/>
                          </a:solidFill>
                          <a:latin typeface="Calibri"/>
                          <a:ea typeface="Calibri"/>
                          <a:cs typeface="Calibri"/>
                          <a:sym typeface="Calibri"/>
                        </a:rPr>
                        <a:t>83</a:t>
                      </a:r>
                      <a:endParaRPr sz="1100"/>
                    </a:p>
                  </a:txBody>
                  <a:tcPr marL="4775" marR="4775" marT="4775"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r>
              <a:tr h="193250">
                <a:tc>
                  <a:txBody>
                    <a:bodyPr/>
                    <a:lstStyle/>
                    <a:p>
                      <a:pPr marL="0" marR="0" lvl="0" indent="0" algn="l" rtl="0">
                        <a:spcBef>
                          <a:spcPts val="0"/>
                        </a:spcBef>
                        <a:spcAft>
                          <a:spcPts val="0"/>
                        </a:spcAft>
                        <a:buNone/>
                      </a:pPr>
                      <a:endParaRPr sz="1200" b="0" i="0" u="none" strike="noStrike" cap="none">
                        <a:solidFill>
                          <a:srgbClr val="4472C4"/>
                        </a:solidFill>
                        <a:latin typeface="Calibri"/>
                        <a:ea typeface="Calibri"/>
                        <a:cs typeface="Calibri"/>
                        <a:sym typeface="Calibri"/>
                      </a:endParaRPr>
                    </a:p>
                  </a:txBody>
                  <a:tcPr marL="4775" marR="4775" marT="4775"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r>
                        <a:rPr lang="en" sz="1200" b="0" i="0" u="none" strike="noStrike" cap="none">
                          <a:solidFill>
                            <a:srgbClr val="4472C4"/>
                          </a:solidFill>
                          <a:latin typeface="Calibri"/>
                          <a:ea typeface="Calibri"/>
                          <a:cs typeface="Calibri"/>
                          <a:sym typeface="Calibri"/>
                        </a:rPr>
                        <a:t>Mean </a:t>
                      </a:r>
                      <a:endParaRPr sz="1100"/>
                    </a:p>
                  </a:txBody>
                  <a:tcPr marL="4775" marR="4775" marT="4775"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 sz="1200" b="0" i="0" u="none" strike="noStrike" cap="none">
                          <a:solidFill>
                            <a:srgbClr val="4472C4"/>
                          </a:solidFill>
                          <a:latin typeface="Calibri"/>
                          <a:ea typeface="Calibri"/>
                          <a:cs typeface="Calibri"/>
                          <a:sym typeface="Calibri"/>
                        </a:rPr>
                        <a:t>45.6</a:t>
                      </a:r>
                      <a:endParaRPr sz="1100"/>
                    </a:p>
                  </a:txBody>
                  <a:tcPr marL="4775" marR="4775" marT="4775"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 sz="1200" b="0" i="0" u="none" strike="noStrike" cap="none">
                          <a:solidFill>
                            <a:srgbClr val="4472C4"/>
                          </a:solidFill>
                          <a:latin typeface="Calibri"/>
                          <a:ea typeface="Calibri"/>
                          <a:cs typeface="Calibri"/>
                          <a:sym typeface="Calibri"/>
                        </a:rPr>
                        <a:t>45.3</a:t>
                      </a:r>
                      <a:endParaRPr sz="1100"/>
                    </a:p>
                  </a:txBody>
                  <a:tcPr marL="4775" marR="4775" marT="4775"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 sz="1200" b="0" i="0" u="none" strike="noStrike" cap="none">
                          <a:solidFill>
                            <a:srgbClr val="4472C4"/>
                          </a:solidFill>
                          <a:latin typeface="Calibri"/>
                          <a:ea typeface="Calibri"/>
                          <a:cs typeface="Calibri"/>
                          <a:sym typeface="Calibri"/>
                        </a:rPr>
                        <a:t>45.4</a:t>
                      </a:r>
                      <a:endParaRPr sz="1100"/>
                    </a:p>
                  </a:txBody>
                  <a:tcPr marL="4775" marR="4775" marT="4775"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 sz="1200" b="0" i="0" u="none" strike="noStrike" cap="none">
                          <a:solidFill>
                            <a:srgbClr val="4472C4"/>
                          </a:solidFill>
                          <a:latin typeface="Calibri"/>
                          <a:ea typeface="Calibri"/>
                          <a:cs typeface="Calibri"/>
                          <a:sym typeface="Calibri"/>
                        </a:rPr>
                        <a:t>45.1</a:t>
                      </a:r>
                      <a:endParaRPr sz="1100"/>
                    </a:p>
                  </a:txBody>
                  <a:tcPr marL="4775" marR="4775" marT="4775"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r>
              <a:tr h="193250">
                <a:tc>
                  <a:txBody>
                    <a:bodyPr/>
                    <a:lstStyle/>
                    <a:p>
                      <a:pPr marL="0" marR="0" lvl="0" indent="0" algn="l" rtl="0">
                        <a:spcBef>
                          <a:spcPts val="0"/>
                        </a:spcBef>
                        <a:spcAft>
                          <a:spcPts val="0"/>
                        </a:spcAft>
                        <a:buNone/>
                      </a:pPr>
                      <a:endParaRPr sz="1200" b="0" i="0" u="none" strike="noStrike" cap="none">
                        <a:solidFill>
                          <a:srgbClr val="4472C4"/>
                        </a:solidFill>
                        <a:latin typeface="Calibri"/>
                        <a:ea typeface="Calibri"/>
                        <a:cs typeface="Calibri"/>
                        <a:sym typeface="Calibri"/>
                      </a:endParaRPr>
                    </a:p>
                  </a:txBody>
                  <a:tcPr marL="4775" marR="4775" marT="4775"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A6A6A6"/>
                      </a:solidFill>
                      <a:prstDash val="solid"/>
                      <a:round/>
                      <a:headEnd type="none" w="sm" len="sm"/>
                      <a:tailEnd type="none" w="sm" len="sm"/>
                    </a:lnB>
                  </a:tcPr>
                </a:tc>
                <a:tc>
                  <a:txBody>
                    <a:bodyPr/>
                    <a:lstStyle/>
                    <a:p>
                      <a:pPr marL="0" marR="0" lvl="0" indent="0" algn="l" rtl="0">
                        <a:spcBef>
                          <a:spcPts val="0"/>
                        </a:spcBef>
                        <a:spcAft>
                          <a:spcPts val="0"/>
                        </a:spcAft>
                        <a:buNone/>
                      </a:pPr>
                      <a:r>
                        <a:rPr lang="en" sz="1200" b="0" i="0" u="none" strike="noStrike" cap="none">
                          <a:solidFill>
                            <a:srgbClr val="4472C4"/>
                          </a:solidFill>
                          <a:latin typeface="Calibri"/>
                          <a:ea typeface="Calibri"/>
                          <a:cs typeface="Calibri"/>
                          <a:sym typeface="Calibri"/>
                        </a:rPr>
                        <a:t>Median </a:t>
                      </a:r>
                      <a:endParaRPr sz="1100"/>
                    </a:p>
                  </a:txBody>
                  <a:tcPr marL="4775" marR="4775" marT="4775"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A6A6A6"/>
                      </a:solidFill>
                      <a:prstDash val="solid"/>
                      <a:round/>
                      <a:headEnd type="none" w="sm" len="sm"/>
                      <a:tailEnd type="none" w="sm" len="sm"/>
                    </a:lnB>
                  </a:tcPr>
                </a:tc>
                <a:tc>
                  <a:txBody>
                    <a:bodyPr/>
                    <a:lstStyle/>
                    <a:p>
                      <a:pPr marL="0" marR="0" lvl="0" indent="0" algn="ctr" rtl="0">
                        <a:spcBef>
                          <a:spcPts val="0"/>
                        </a:spcBef>
                        <a:spcAft>
                          <a:spcPts val="0"/>
                        </a:spcAft>
                        <a:buNone/>
                      </a:pPr>
                      <a:r>
                        <a:rPr lang="en" sz="1200" b="0" i="0" u="none" strike="noStrike" cap="none">
                          <a:solidFill>
                            <a:srgbClr val="4472C4"/>
                          </a:solidFill>
                          <a:latin typeface="Calibri"/>
                          <a:ea typeface="Calibri"/>
                          <a:cs typeface="Calibri"/>
                          <a:sym typeface="Calibri"/>
                        </a:rPr>
                        <a:t>45</a:t>
                      </a:r>
                      <a:endParaRPr sz="1100"/>
                    </a:p>
                  </a:txBody>
                  <a:tcPr marL="4775" marR="4775" marT="4775"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A6A6A6"/>
                      </a:solidFill>
                      <a:prstDash val="solid"/>
                      <a:round/>
                      <a:headEnd type="none" w="sm" len="sm"/>
                      <a:tailEnd type="none" w="sm" len="sm"/>
                    </a:lnB>
                  </a:tcPr>
                </a:tc>
                <a:tc>
                  <a:txBody>
                    <a:bodyPr/>
                    <a:lstStyle/>
                    <a:p>
                      <a:pPr marL="0" marR="0" lvl="0" indent="0" algn="ctr" rtl="0">
                        <a:spcBef>
                          <a:spcPts val="0"/>
                        </a:spcBef>
                        <a:spcAft>
                          <a:spcPts val="0"/>
                        </a:spcAft>
                        <a:buNone/>
                      </a:pPr>
                      <a:r>
                        <a:rPr lang="en" sz="1200" b="0" i="0" u="none" strike="noStrike" cap="none">
                          <a:solidFill>
                            <a:srgbClr val="4472C4"/>
                          </a:solidFill>
                          <a:latin typeface="Calibri"/>
                          <a:ea typeface="Calibri"/>
                          <a:cs typeface="Calibri"/>
                          <a:sym typeface="Calibri"/>
                        </a:rPr>
                        <a:t>45</a:t>
                      </a:r>
                      <a:endParaRPr sz="1100"/>
                    </a:p>
                  </a:txBody>
                  <a:tcPr marL="4775" marR="4775" marT="4775"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A6A6A6"/>
                      </a:solidFill>
                      <a:prstDash val="solid"/>
                      <a:round/>
                      <a:headEnd type="none" w="sm" len="sm"/>
                      <a:tailEnd type="none" w="sm" len="sm"/>
                    </a:lnB>
                  </a:tcPr>
                </a:tc>
                <a:tc>
                  <a:txBody>
                    <a:bodyPr/>
                    <a:lstStyle/>
                    <a:p>
                      <a:pPr marL="0" marR="0" lvl="0" indent="0" algn="ctr" rtl="0">
                        <a:spcBef>
                          <a:spcPts val="0"/>
                        </a:spcBef>
                        <a:spcAft>
                          <a:spcPts val="0"/>
                        </a:spcAft>
                        <a:buNone/>
                      </a:pPr>
                      <a:r>
                        <a:rPr lang="en" sz="1200" b="0" i="0" u="none" strike="noStrike" cap="none">
                          <a:solidFill>
                            <a:srgbClr val="4472C4"/>
                          </a:solidFill>
                          <a:latin typeface="Calibri"/>
                          <a:ea typeface="Calibri"/>
                          <a:cs typeface="Calibri"/>
                          <a:sym typeface="Calibri"/>
                        </a:rPr>
                        <a:t>45</a:t>
                      </a:r>
                      <a:endParaRPr sz="1100"/>
                    </a:p>
                  </a:txBody>
                  <a:tcPr marL="4775" marR="4775" marT="4775"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A6A6A6"/>
                      </a:solidFill>
                      <a:prstDash val="solid"/>
                      <a:round/>
                      <a:headEnd type="none" w="sm" len="sm"/>
                      <a:tailEnd type="none" w="sm" len="sm"/>
                    </a:lnB>
                  </a:tcPr>
                </a:tc>
                <a:tc>
                  <a:txBody>
                    <a:bodyPr/>
                    <a:lstStyle/>
                    <a:p>
                      <a:pPr marL="0" marR="0" lvl="0" indent="0" algn="ctr" rtl="0">
                        <a:spcBef>
                          <a:spcPts val="0"/>
                        </a:spcBef>
                        <a:spcAft>
                          <a:spcPts val="0"/>
                        </a:spcAft>
                        <a:buNone/>
                      </a:pPr>
                      <a:r>
                        <a:rPr lang="en" sz="1200" b="0" i="0" u="none" strike="noStrike" cap="none">
                          <a:solidFill>
                            <a:srgbClr val="4472C4"/>
                          </a:solidFill>
                          <a:latin typeface="Calibri"/>
                          <a:ea typeface="Calibri"/>
                          <a:cs typeface="Calibri"/>
                          <a:sym typeface="Calibri"/>
                        </a:rPr>
                        <a:t>45</a:t>
                      </a:r>
                      <a:endParaRPr sz="1100"/>
                    </a:p>
                  </a:txBody>
                  <a:tcPr marL="4775" marR="4775" marT="4775"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A6A6A6"/>
                      </a:solidFill>
                      <a:prstDash val="solid"/>
                      <a:round/>
                      <a:headEnd type="none" w="sm" len="sm"/>
                      <a:tailEnd type="none" w="sm" len="sm"/>
                    </a:lnB>
                  </a:tcPr>
                </a:tc>
              </a:tr>
              <a:tr h="199925">
                <a:tc>
                  <a:txBody>
                    <a:bodyPr/>
                    <a:lstStyle/>
                    <a:p>
                      <a:pPr marL="0" marR="0" lvl="0" indent="0" algn="l" rtl="0">
                        <a:spcBef>
                          <a:spcPts val="0"/>
                        </a:spcBef>
                        <a:spcAft>
                          <a:spcPts val="0"/>
                        </a:spcAft>
                        <a:buNone/>
                      </a:pPr>
                      <a:r>
                        <a:rPr lang="en" sz="1200" b="0" i="0" u="none" strike="noStrike" cap="none">
                          <a:solidFill>
                            <a:srgbClr val="4472C4"/>
                          </a:solidFill>
                          <a:latin typeface="Calibri"/>
                          <a:ea typeface="Calibri"/>
                          <a:cs typeface="Calibri"/>
                          <a:sym typeface="Calibri"/>
                        </a:rPr>
                        <a:t> </a:t>
                      </a:r>
                      <a:endParaRPr sz="1100"/>
                    </a:p>
                  </a:txBody>
                  <a:tcPr marL="4775" marR="4775" marT="4775" marB="0">
                    <a:lnL w="9525" cap="flat" cmpd="sng">
                      <a:solidFill>
                        <a:srgbClr val="A6A6A6"/>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A6A6A6"/>
                      </a:solidFill>
                      <a:prstDash val="solid"/>
                      <a:round/>
                      <a:headEnd type="none" w="sm" len="sm"/>
                      <a:tailEnd type="none" w="sm" len="sm"/>
                    </a:lnT>
                    <a:lnB w="12700" cap="flat" cmpd="sng">
                      <a:solidFill>
                        <a:srgbClr val="A6A6A6"/>
                      </a:solidFill>
                      <a:prstDash val="solid"/>
                      <a:round/>
                      <a:headEnd type="none" w="sm" len="sm"/>
                      <a:tailEnd type="none" w="sm" len="sm"/>
                    </a:lnB>
                  </a:tcPr>
                </a:tc>
                <a:tc>
                  <a:txBody>
                    <a:bodyPr/>
                    <a:lstStyle/>
                    <a:p>
                      <a:pPr marL="0" marR="0" lvl="0" indent="0" algn="l" rtl="0">
                        <a:spcBef>
                          <a:spcPts val="0"/>
                        </a:spcBef>
                        <a:spcAft>
                          <a:spcPts val="0"/>
                        </a:spcAft>
                        <a:buNone/>
                      </a:pPr>
                      <a:r>
                        <a:rPr lang="en" sz="1200" b="0" i="0" u="none" strike="noStrike" cap="none">
                          <a:solidFill>
                            <a:srgbClr val="4472C4"/>
                          </a:solidFill>
                          <a:latin typeface="Calibri"/>
                          <a:ea typeface="Calibri"/>
                          <a:cs typeface="Calibri"/>
                          <a:sym typeface="Calibri"/>
                        </a:rPr>
                        <a:t> </a:t>
                      </a:r>
                      <a:endParaRPr sz="1100"/>
                    </a:p>
                  </a:txBody>
                  <a:tcPr marL="4775" marR="4775" marT="4775"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A6A6A6"/>
                      </a:solidFill>
                      <a:prstDash val="solid"/>
                      <a:round/>
                      <a:headEnd type="none" w="sm" len="sm"/>
                      <a:tailEnd type="none" w="sm" len="sm"/>
                    </a:lnT>
                    <a:lnB w="12700" cap="flat" cmpd="sng">
                      <a:solidFill>
                        <a:srgbClr val="A6A6A6"/>
                      </a:solidFill>
                      <a:prstDash val="solid"/>
                      <a:round/>
                      <a:headEnd type="none" w="sm" len="sm"/>
                      <a:tailEnd type="none" w="sm" len="sm"/>
                    </a:lnB>
                  </a:tcPr>
                </a:tc>
                <a:tc>
                  <a:txBody>
                    <a:bodyPr/>
                    <a:lstStyle/>
                    <a:p>
                      <a:pPr marL="0" marR="0" lvl="0" indent="0" algn="ctr" rtl="0">
                        <a:spcBef>
                          <a:spcPts val="0"/>
                        </a:spcBef>
                        <a:spcAft>
                          <a:spcPts val="0"/>
                        </a:spcAft>
                        <a:buNone/>
                      </a:pPr>
                      <a:r>
                        <a:rPr lang="en" sz="1200" b="0" i="0" u="none" strike="noStrike" cap="none">
                          <a:solidFill>
                            <a:srgbClr val="4472C4"/>
                          </a:solidFill>
                          <a:latin typeface="Calibri"/>
                          <a:ea typeface="Calibri"/>
                          <a:cs typeface="Calibri"/>
                          <a:sym typeface="Calibri"/>
                        </a:rPr>
                        <a:t> </a:t>
                      </a:r>
                      <a:endParaRPr sz="1100"/>
                    </a:p>
                  </a:txBody>
                  <a:tcPr marL="4775" marR="4775" marT="4775"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A6A6A6"/>
                      </a:solidFill>
                      <a:prstDash val="solid"/>
                      <a:round/>
                      <a:headEnd type="none" w="sm" len="sm"/>
                      <a:tailEnd type="none" w="sm" len="sm"/>
                    </a:lnT>
                    <a:lnB w="12700" cap="flat" cmpd="sng">
                      <a:solidFill>
                        <a:srgbClr val="A6A6A6"/>
                      </a:solidFill>
                      <a:prstDash val="solid"/>
                      <a:round/>
                      <a:headEnd type="none" w="sm" len="sm"/>
                      <a:tailEnd type="none" w="sm" len="sm"/>
                    </a:lnB>
                  </a:tcPr>
                </a:tc>
                <a:tc>
                  <a:txBody>
                    <a:bodyPr/>
                    <a:lstStyle/>
                    <a:p>
                      <a:pPr marL="0" marR="0" lvl="0" indent="0" algn="ctr" rtl="0">
                        <a:spcBef>
                          <a:spcPts val="0"/>
                        </a:spcBef>
                        <a:spcAft>
                          <a:spcPts val="0"/>
                        </a:spcAft>
                        <a:buNone/>
                      </a:pPr>
                      <a:r>
                        <a:rPr lang="en" sz="1200" b="0" i="0" u="none" strike="noStrike" cap="none">
                          <a:solidFill>
                            <a:srgbClr val="4472C4"/>
                          </a:solidFill>
                          <a:latin typeface="Calibri"/>
                          <a:ea typeface="Calibri"/>
                          <a:cs typeface="Calibri"/>
                          <a:sym typeface="Calibri"/>
                        </a:rPr>
                        <a:t> </a:t>
                      </a:r>
                      <a:endParaRPr sz="1100"/>
                    </a:p>
                  </a:txBody>
                  <a:tcPr marL="4775" marR="4775" marT="4775"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A6A6A6"/>
                      </a:solidFill>
                      <a:prstDash val="solid"/>
                      <a:round/>
                      <a:headEnd type="none" w="sm" len="sm"/>
                      <a:tailEnd type="none" w="sm" len="sm"/>
                    </a:lnT>
                    <a:lnB w="12700" cap="flat" cmpd="sng">
                      <a:solidFill>
                        <a:srgbClr val="A6A6A6"/>
                      </a:solidFill>
                      <a:prstDash val="solid"/>
                      <a:round/>
                      <a:headEnd type="none" w="sm" len="sm"/>
                      <a:tailEnd type="none" w="sm" len="sm"/>
                    </a:lnB>
                  </a:tcPr>
                </a:tc>
                <a:tc>
                  <a:txBody>
                    <a:bodyPr/>
                    <a:lstStyle/>
                    <a:p>
                      <a:pPr marL="0" marR="0" lvl="0" indent="0" algn="ctr" rtl="0">
                        <a:spcBef>
                          <a:spcPts val="0"/>
                        </a:spcBef>
                        <a:spcAft>
                          <a:spcPts val="0"/>
                        </a:spcAft>
                        <a:buNone/>
                      </a:pPr>
                      <a:r>
                        <a:rPr lang="en" sz="1200" b="0" i="0" u="none" strike="noStrike" cap="none">
                          <a:solidFill>
                            <a:srgbClr val="4472C4"/>
                          </a:solidFill>
                          <a:latin typeface="Calibri"/>
                          <a:ea typeface="Calibri"/>
                          <a:cs typeface="Calibri"/>
                          <a:sym typeface="Calibri"/>
                        </a:rPr>
                        <a:t> </a:t>
                      </a:r>
                      <a:endParaRPr sz="1100"/>
                    </a:p>
                  </a:txBody>
                  <a:tcPr marL="4775" marR="4775" marT="4775"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A6A6A6"/>
                      </a:solidFill>
                      <a:prstDash val="solid"/>
                      <a:round/>
                      <a:headEnd type="none" w="sm" len="sm"/>
                      <a:tailEnd type="none" w="sm" len="sm"/>
                    </a:lnT>
                    <a:lnB w="12700" cap="flat" cmpd="sng">
                      <a:solidFill>
                        <a:srgbClr val="A6A6A6"/>
                      </a:solidFill>
                      <a:prstDash val="solid"/>
                      <a:round/>
                      <a:headEnd type="none" w="sm" len="sm"/>
                      <a:tailEnd type="none" w="sm" len="sm"/>
                    </a:lnB>
                  </a:tcPr>
                </a:tc>
                <a:tc>
                  <a:txBody>
                    <a:bodyPr/>
                    <a:lstStyle/>
                    <a:p>
                      <a:pPr marL="0" marR="0" lvl="0" indent="0" algn="ctr" rtl="0">
                        <a:spcBef>
                          <a:spcPts val="0"/>
                        </a:spcBef>
                        <a:spcAft>
                          <a:spcPts val="0"/>
                        </a:spcAft>
                        <a:buNone/>
                      </a:pPr>
                      <a:r>
                        <a:rPr lang="en" sz="1200" b="0" i="0" u="none" strike="noStrike" cap="none">
                          <a:solidFill>
                            <a:srgbClr val="4472C4"/>
                          </a:solidFill>
                          <a:latin typeface="Calibri"/>
                          <a:ea typeface="Calibri"/>
                          <a:cs typeface="Calibri"/>
                          <a:sym typeface="Calibri"/>
                        </a:rPr>
                        <a:t> </a:t>
                      </a:r>
                      <a:endParaRPr sz="1100"/>
                    </a:p>
                  </a:txBody>
                  <a:tcPr marL="4775" marR="4775" marT="4775" marB="0">
                    <a:lnL w="9525" cap="flat" cmpd="sng">
                      <a:solidFill>
                        <a:srgbClr val="000000">
                          <a:alpha val="0"/>
                        </a:srgbClr>
                      </a:solidFill>
                      <a:prstDash val="solid"/>
                      <a:round/>
                      <a:headEnd type="none" w="sm" len="sm"/>
                      <a:tailEnd type="none" w="sm" len="sm"/>
                    </a:lnL>
                    <a:lnR w="9525" cap="flat" cmpd="sng">
                      <a:solidFill>
                        <a:srgbClr val="A6A6A6"/>
                      </a:solidFill>
                      <a:prstDash val="solid"/>
                      <a:round/>
                      <a:headEnd type="none" w="sm" len="sm"/>
                      <a:tailEnd type="none" w="sm" len="sm"/>
                    </a:lnR>
                    <a:lnT w="9525" cap="flat" cmpd="sng">
                      <a:solidFill>
                        <a:srgbClr val="A6A6A6"/>
                      </a:solidFill>
                      <a:prstDash val="solid"/>
                      <a:round/>
                      <a:headEnd type="none" w="sm" len="sm"/>
                      <a:tailEnd type="none" w="sm" len="sm"/>
                    </a:lnT>
                    <a:lnB w="12700" cap="flat" cmpd="sng">
                      <a:solidFill>
                        <a:srgbClr val="A6A6A6"/>
                      </a:solidFill>
                      <a:prstDash val="solid"/>
                      <a:round/>
                      <a:headEnd type="none" w="sm" len="sm"/>
                      <a:tailEnd type="none" w="sm" len="sm"/>
                    </a:lnB>
                  </a:tcPr>
                </a:tc>
              </a:tr>
              <a:tr h="193250">
                <a:tc gridSpan="2">
                  <a:txBody>
                    <a:bodyPr/>
                    <a:lstStyle/>
                    <a:p>
                      <a:pPr marL="0" marR="0" lvl="0" indent="0" algn="l" rtl="0">
                        <a:spcBef>
                          <a:spcPts val="0"/>
                        </a:spcBef>
                        <a:spcAft>
                          <a:spcPts val="0"/>
                        </a:spcAft>
                        <a:buNone/>
                      </a:pPr>
                      <a:r>
                        <a:rPr lang="en" sz="1200" b="0" i="0" u="none" strike="noStrike" cap="none">
                          <a:solidFill>
                            <a:srgbClr val="4472C4"/>
                          </a:solidFill>
                          <a:latin typeface="Calibri"/>
                          <a:ea typeface="Calibri"/>
                          <a:cs typeface="Calibri"/>
                          <a:sym typeface="Calibri"/>
                        </a:rPr>
                        <a:t>Subjects by Age group</a:t>
                      </a:r>
                      <a:endParaRPr sz="1100"/>
                    </a:p>
                  </a:txBody>
                  <a:tcPr marL="4775" marR="4775" marT="4775"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A6A6A6"/>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a:txBody>
                    <a:bodyPr/>
                    <a:lstStyle/>
                    <a:p>
                      <a:pPr marL="0" marR="0" lvl="0" indent="0" algn="ctr" rtl="0">
                        <a:spcBef>
                          <a:spcPts val="0"/>
                        </a:spcBef>
                        <a:spcAft>
                          <a:spcPts val="0"/>
                        </a:spcAft>
                        <a:buNone/>
                      </a:pPr>
                      <a:endParaRPr sz="1200" b="0" i="0" u="none" strike="noStrike" cap="none">
                        <a:solidFill>
                          <a:srgbClr val="4472C4"/>
                        </a:solidFill>
                        <a:latin typeface="Calibri"/>
                        <a:ea typeface="Calibri"/>
                        <a:cs typeface="Calibri"/>
                        <a:sym typeface="Calibri"/>
                      </a:endParaRPr>
                    </a:p>
                  </a:txBody>
                  <a:tcPr marL="4775" marR="4775" marT="4775"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A6A6A6"/>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endParaRPr sz="1200" b="0" i="0" u="none" strike="noStrike" cap="none">
                        <a:solidFill>
                          <a:srgbClr val="4472C4"/>
                        </a:solidFill>
                        <a:latin typeface="Calibri"/>
                        <a:ea typeface="Calibri"/>
                        <a:cs typeface="Calibri"/>
                        <a:sym typeface="Calibri"/>
                      </a:endParaRPr>
                    </a:p>
                  </a:txBody>
                  <a:tcPr marL="4775" marR="4775" marT="4775"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A6A6A6"/>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endParaRPr sz="1200" b="0" i="0" u="none" strike="noStrike" cap="none">
                        <a:solidFill>
                          <a:srgbClr val="4472C4"/>
                        </a:solidFill>
                        <a:latin typeface="Calibri"/>
                        <a:ea typeface="Calibri"/>
                        <a:cs typeface="Calibri"/>
                        <a:sym typeface="Calibri"/>
                      </a:endParaRPr>
                    </a:p>
                  </a:txBody>
                  <a:tcPr marL="4775" marR="4775" marT="4775"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A6A6A6"/>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endParaRPr sz="1200" b="0" i="0" u="none" strike="noStrike" cap="none">
                        <a:solidFill>
                          <a:srgbClr val="4472C4"/>
                        </a:solidFill>
                        <a:latin typeface="Calibri"/>
                        <a:ea typeface="Calibri"/>
                        <a:cs typeface="Calibri"/>
                        <a:sym typeface="Calibri"/>
                      </a:endParaRPr>
                    </a:p>
                  </a:txBody>
                  <a:tcPr marL="4775" marR="4775" marT="4775"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A6A6A6"/>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r>
              <a:tr h="193250">
                <a:tc>
                  <a:txBody>
                    <a:bodyPr/>
                    <a:lstStyle/>
                    <a:p>
                      <a:pPr marL="0" marR="0" lvl="0" indent="0" algn="l" rtl="0">
                        <a:spcBef>
                          <a:spcPts val="0"/>
                        </a:spcBef>
                        <a:spcAft>
                          <a:spcPts val="0"/>
                        </a:spcAft>
                        <a:buNone/>
                      </a:pPr>
                      <a:endParaRPr sz="1200" b="0" i="0" u="none" strike="noStrike" cap="none">
                        <a:solidFill>
                          <a:srgbClr val="4472C4"/>
                        </a:solidFill>
                        <a:latin typeface="Calibri"/>
                        <a:ea typeface="Calibri"/>
                        <a:cs typeface="Calibri"/>
                        <a:sym typeface="Calibri"/>
                      </a:endParaRPr>
                    </a:p>
                  </a:txBody>
                  <a:tcPr marL="4775" marR="4775" marT="4775"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r>
                        <a:rPr lang="en" sz="1200" b="0" i="0" u="none" strike="noStrike" cap="none">
                          <a:solidFill>
                            <a:srgbClr val="4472C4"/>
                          </a:solidFill>
                          <a:latin typeface="Calibri"/>
                          <a:ea typeface="Calibri"/>
                          <a:cs typeface="Calibri"/>
                          <a:sym typeface="Calibri"/>
                        </a:rPr>
                        <a:t>&lt;20</a:t>
                      </a:r>
                      <a:endParaRPr sz="1100"/>
                    </a:p>
                  </a:txBody>
                  <a:tcPr marL="4775" marR="4775" marT="4775"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 sz="1200" b="0" i="0" u="none" strike="noStrike" cap="none">
                          <a:solidFill>
                            <a:srgbClr val="4472C4"/>
                          </a:solidFill>
                          <a:latin typeface="Calibri"/>
                          <a:ea typeface="Calibri"/>
                          <a:cs typeface="Calibri"/>
                          <a:sym typeface="Calibri"/>
                        </a:rPr>
                        <a:t>35</a:t>
                      </a:r>
                      <a:endParaRPr sz="1100"/>
                    </a:p>
                  </a:txBody>
                  <a:tcPr marL="4775" marR="4775" marT="4775"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 sz="1200" b="0" i="0" u="none" strike="noStrike" cap="none">
                          <a:solidFill>
                            <a:srgbClr val="4472C4"/>
                          </a:solidFill>
                          <a:latin typeface="Calibri"/>
                          <a:ea typeface="Calibri"/>
                          <a:cs typeface="Calibri"/>
                          <a:sym typeface="Calibri"/>
                        </a:rPr>
                        <a:t>30</a:t>
                      </a:r>
                      <a:endParaRPr sz="1100"/>
                    </a:p>
                  </a:txBody>
                  <a:tcPr marL="4775" marR="4775" marT="4775"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 sz="1200" b="0" i="0" u="none" strike="noStrike" cap="none">
                          <a:solidFill>
                            <a:srgbClr val="4472C4"/>
                          </a:solidFill>
                          <a:latin typeface="Calibri"/>
                          <a:ea typeface="Calibri"/>
                          <a:cs typeface="Calibri"/>
                          <a:sym typeface="Calibri"/>
                        </a:rPr>
                        <a:t>90</a:t>
                      </a:r>
                      <a:endParaRPr sz="1100"/>
                    </a:p>
                  </a:txBody>
                  <a:tcPr marL="4775" marR="4775" marT="4775"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 sz="1200" b="0" i="0" u="none" strike="noStrike" cap="none">
                          <a:solidFill>
                            <a:srgbClr val="4472C4"/>
                          </a:solidFill>
                          <a:latin typeface="Calibri"/>
                          <a:ea typeface="Calibri"/>
                          <a:cs typeface="Calibri"/>
                          <a:sym typeface="Calibri"/>
                        </a:rPr>
                        <a:t>100</a:t>
                      </a:r>
                      <a:endParaRPr sz="1100"/>
                    </a:p>
                  </a:txBody>
                  <a:tcPr marL="4775" marR="4775" marT="4775"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r>
              <a:tr h="193250">
                <a:tc>
                  <a:txBody>
                    <a:bodyPr/>
                    <a:lstStyle/>
                    <a:p>
                      <a:pPr marL="0" marR="0" lvl="0" indent="0" algn="l" rtl="0">
                        <a:spcBef>
                          <a:spcPts val="0"/>
                        </a:spcBef>
                        <a:spcAft>
                          <a:spcPts val="0"/>
                        </a:spcAft>
                        <a:buNone/>
                      </a:pPr>
                      <a:endParaRPr sz="1200" b="0" i="0" u="none" strike="noStrike" cap="none">
                        <a:solidFill>
                          <a:srgbClr val="4472C4"/>
                        </a:solidFill>
                        <a:latin typeface="Calibri"/>
                        <a:ea typeface="Calibri"/>
                        <a:cs typeface="Calibri"/>
                        <a:sym typeface="Calibri"/>
                      </a:endParaRPr>
                    </a:p>
                  </a:txBody>
                  <a:tcPr marL="4775" marR="4775" marT="4775"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r>
                        <a:rPr lang="en" sz="1200" b="0" i="0" u="none" strike="noStrike" cap="none">
                          <a:solidFill>
                            <a:srgbClr val="4472C4"/>
                          </a:solidFill>
                          <a:latin typeface="Calibri"/>
                          <a:ea typeface="Calibri"/>
                          <a:cs typeface="Calibri"/>
                          <a:sym typeface="Calibri"/>
                        </a:rPr>
                        <a:t>&gt;=20-&lt;40</a:t>
                      </a:r>
                      <a:endParaRPr sz="1100"/>
                    </a:p>
                  </a:txBody>
                  <a:tcPr marL="4775" marR="4775" marT="4775"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 sz="1200" b="0" i="0" u="none" strike="noStrike" cap="none">
                          <a:solidFill>
                            <a:srgbClr val="4472C4"/>
                          </a:solidFill>
                          <a:latin typeface="Calibri"/>
                          <a:ea typeface="Calibri"/>
                          <a:cs typeface="Calibri"/>
                          <a:sym typeface="Calibri"/>
                        </a:rPr>
                        <a:t>460</a:t>
                      </a:r>
                      <a:endParaRPr sz="1100"/>
                    </a:p>
                  </a:txBody>
                  <a:tcPr marL="4775" marR="4775" marT="4775"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 sz="1200" b="0" i="0" u="none" strike="noStrike" cap="none">
                          <a:solidFill>
                            <a:srgbClr val="4472C4"/>
                          </a:solidFill>
                          <a:latin typeface="Calibri"/>
                          <a:ea typeface="Calibri"/>
                          <a:cs typeface="Calibri"/>
                          <a:sym typeface="Calibri"/>
                        </a:rPr>
                        <a:t>475</a:t>
                      </a:r>
                      <a:endParaRPr sz="1100"/>
                    </a:p>
                  </a:txBody>
                  <a:tcPr marL="4775" marR="4775" marT="4775"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 sz="1200" b="0" i="0" u="none" strike="noStrike" cap="none">
                          <a:solidFill>
                            <a:srgbClr val="4472C4"/>
                          </a:solidFill>
                          <a:latin typeface="Calibri"/>
                          <a:ea typeface="Calibri"/>
                          <a:cs typeface="Calibri"/>
                          <a:sym typeface="Calibri"/>
                        </a:rPr>
                        <a:t>890</a:t>
                      </a:r>
                      <a:endParaRPr sz="1100"/>
                    </a:p>
                  </a:txBody>
                  <a:tcPr marL="4775" marR="4775" marT="4775"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 sz="1200" b="0" i="0" u="none" strike="noStrike" cap="none">
                          <a:solidFill>
                            <a:srgbClr val="4472C4"/>
                          </a:solidFill>
                          <a:latin typeface="Calibri"/>
                          <a:ea typeface="Calibri"/>
                          <a:cs typeface="Calibri"/>
                          <a:sym typeface="Calibri"/>
                        </a:rPr>
                        <a:t>860</a:t>
                      </a:r>
                      <a:endParaRPr sz="1100"/>
                    </a:p>
                  </a:txBody>
                  <a:tcPr marL="4775" marR="4775" marT="4775"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r>
              <a:tr h="193250">
                <a:tc>
                  <a:txBody>
                    <a:bodyPr/>
                    <a:lstStyle/>
                    <a:p>
                      <a:pPr marL="0" marR="0" lvl="0" indent="0" algn="l" rtl="0">
                        <a:spcBef>
                          <a:spcPts val="0"/>
                        </a:spcBef>
                        <a:spcAft>
                          <a:spcPts val="0"/>
                        </a:spcAft>
                        <a:buNone/>
                      </a:pPr>
                      <a:endParaRPr sz="1200" b="0" i="0" u="none" strike="noStrike" cap="none">
                        <a:solidFill>
                          <a:srgbClr val="4472C4"/>
                        </a:solidFill>
                        <a:latin typeface="Calibri"/>
                        <a:ea typeface="Calibri"/>
                        <a:cs typeface="Calibri"/>
                        <a:sym typeface="Calibri"/>
                      </a:endParaRPr>
                    </a:p>
                  </a:txBody>
                  <a:tcPr marL="4775" marR="4775" marT="4775"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r>
                        <a:rPr lang="en" sz="1200" b="0" i="0" u="none" strike="noStrike" cap="none">
                          <a:solidFill>
                            <a:srgbClr val="4472C4"/>
                          </a:solidFill>
                          <a:latin typeface="Calibri"/>
                          <a:ea typeface="Calibri"/>
                          <a:cs typeface="Calibri"/>
                          <a:sym typeface="Calibri"/>
                        </a:rPr>
                        <a:t>&gt;=40-&lt;60</a:t>
                      </a:r>
                      <a:endParaRPr sz="1100"/>
                    </a:p>
                  </a:txBody>
                  <a:tcPr marL="4775" marR="4775" marT="4775"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 sz="1200" b="0" i="0" u="none" strike="noStrike" cap="none">
                          <a:solidFill>
                            <a:srgbClr val="4472C4"/>
                          </a:solidFill>
                          <a:latin typeface="Calibri"/>
                          <a:ea typeface="Calibri"/>
                          <a:cs typeface="Calibri"/>
                          <a:sym typeface="Calibri"/>
                        </a:rPr>
                        <a:t>850</a:t>
                      </a:r>
                      <a:endParaRPr sz="1100"/>
                    </a:p>
                  </a:txBody>
                  <a:tcPr marL="4775" marR="4775" marT="4775"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 sz="1200" b="0" i="0" u="none" strike="noStrike" cap="none">
                          <a:solidFill>
                            <a:srgbClr val="4472C4"/>
                          </a:solidFill>
                          <a:latin typeface="Calibri"/>
                          <a:ea typeface="Calibri"/>
                          <a:cs typeface="Calibri"/>
                          <a:sym typeface="Calibri"/>
                        </a:rPr>
                        <a:t>815</a:t>
                      </a:r>
                      <a:endParaRPr sz="1100"/>
                    </a:p>
                  </a:txBody>
                  <a:tcPr marL="4775" marR="4775" marT="4775"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 sz="1200" b="0" i="0" u="none" strike="noStrike" cap="none">
                          <a:solidFill>
                            <a:srgbClr val="4472C4"/>
                          </a:solidFill>
                          <a:latin typeface="Calibri"/>
                          <a:ea typeface="Calibri"/>
                          <a:cs typeface="Calibri"/>
                          <a:sym typeface="Calibri"/>
                        </a:rPr>
                        <a:t>1640</a:t>
                      </a:r>
                      <a:endParaRPr sz="1100"/>
                    </a:p>
                  </a:txBody>
                  <a:tcPr marL="4775" marR="4775" marT="4775"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 sz="1200" b="0" i="0" u="none" strike="noStrike" cap="none">
                          <a:solidFill>
                            <a:srgbClr val="4472C4"/>
                          </a:solidFill>
                          <a:latin typeface="Calibri"/>
                          <a:ea typeface="Calibri"/>
                          <a:cs typeface="Calibri"/>
                          <a:sym typeface="Calibri"/>
                        </a:rPr>
                        <a:t>1715</a:t>
                      </a:r>
                      <a:endParaRPr sz="1100"/>
                    </a:p>
                  </a:txBody>
                  <a:tcPr marL="4775" marR="4775" marT="4775"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r>
              <a:tr h="193250">
                <a:tc>
                  <a:txBody>
                    <a:bodyPr/>
                    <a:lstStyle/>
                    <a:p>
                      <a:pPr marL="0" marR="0" lvl="0" indent="0" algn="l" rtl="0">
                        <a:spcBef>
                          <a:spcPts val="0"/>
                        </a:spcBef>
                        <a:spcAft>
                          <a:spcPts val="0"/>
                        </a:spcAft>
                        <a:buNone/>
                      </a:pPr>
                      <a:endParaRPr sz="1200" b="0" i="0" u="none" strike="noStrike" cap="none">
                        <a:solidFill>
                          <a:srgbClr val="4472C4"/>
                        </a:solidFill>
                        <a:latin typeface="Calibri"/>
                        <a:ea typeface="Calibri"/>
                        <a:cs typeface="Calibri"/>
                        <a:sym typeface="Calibri"/>
                      </a:endParaRPr>
                    </a:p>
                  </a:txBody>
                  <a:tcPr marL="4775" marR="4775" marT="4775"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r>
                        <a:rPr lang="en" sz="1200" b="0" i="0" u="none" strike="noStrike" cap="none">
                          <a:solidFill>
                            <a:srgbClr val="4472C4"/>
                          </a:solidFill>
                          <a:latin typeface="Calibri"/>
                          <a:ea typeface="Calibri"/>
                          <a:cs typeface="Calibri"/>
                          <a:sym typeface="Calibri"/>
                        </a:rPr>
                        <a:t>&gt;=60-&lt;80</a:t>
                      </a:r>
                      <a:endParaRPr sz="1100"/>
                    </a:p>
                  </a:txBody>
                  <a:tcPr marL="4775" marR="4775" marT="4775"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 sz="1200" b="0" i="0" u="none" strike="noStrike" cap="none">
                          <a:solidFill>
                            <a:srgbClr val="4472C4"/>
                          </a:solidFill>
                          <a:latin typeface="Calibri"/>
                          <a:ea typeface="Calibri"/>
                          <a:cs typeface="Calibri"/>
                          <a:sym typeface="Calibri"/>
                        </a:rPr>
                        <a:t>190</a:t>
                      </a:r>
                      <a:endParaRPr sz="1100"/>
                    </a:p>
                  </a:txBody>
                  <a:tcPr marL="4775" marR="4775" marT="4775"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 sz="1200" b="0" i="0" u="none" strike="noStrike" cap="none">
                          <a:solidFill>
                            <a:srgbClr val="4472C4"/>
                          </a:solidFill>
                          <a:latin typeface="Calibri"/>
                          <a:ea typeface="Calibri"/>
                          <a:cs typeface="Calibri"/>
                          <a:sym typeface="Calibri"/>
                        </a:rPr>
                        <a:t>170</a:t>
                      </a:r>
                      <a:endParaRPr sz="1100"/>
                    </a:p>
                  </a:txBody>
                  <a:tcPr marL="4775" marR="4775" marT="4775"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 sz="1200" b="0" i="0" u="none" strike="noStrike" cap="none">
                          <a:solidFill>
                            <a:srgbClr val="4472C4"/>
                          </a:solidFill>
                          <a:latin typeface="Calibri"/>
                          <a:ea typeface="Calibri"/>
                          <a:cs typeface="Calibri"/>
                          <a:sym typeface="Calibri"/>
                        </a:rPr>
                        <a:t>420</a:t>
                      </a:r>
                      <a:endParaRPr sz="1100"/>
                    </a:p>
                  </a:txBody>
                  <a:tcPr marL="4775" marR="4775" marT="4775"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 sz="1200" b="0" i="0" u="none" strike="noStrike" cap="none">
                          <a:solidFill>
                            <a:srgbClr val="4472C4"/>
                          </a:solidFill>
                          <a:latin typeface="Calibri"/>
                          <a:ea typeface="Calibri"/>
                          <a:cs typeface="Calibri"/>
                          <a:sym typeface="Calibri"/>
                        </a:rPr>
                        <a:t>360</a:t>
                      </a:r>
                      <a:endParaRPr sz="1100"/>
                    </a:p>
                  </a:txBody>
                  <a:tcPr marL="4775" marR="4775" marT="4775"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r>
              <a:tr h="193250">
                <a:tc>
                  <a:txBody>
                    <a:bodyPr/>
                    <a:lstStyle/>
                    <a:p>
                      <a:pPr marL="0" marR="0" lvl="0" indent="0" algn="l" rtl="0">
                        <a:spcBef>
                          <a:spcPts val="0"/>
                        </a:spcBef>
                        <a:spcAft>
                          <a:spcPts val="0"/>
                        </a:spcAft>
                        <a:buNone/>
                      </a:pPr>
                      <a:endParaRPr sz="1200" b="0" i="0" u="none" strike="noStrike" cap="none">
                        <a:solidFill>
                          <a:srgbClr val="4472C4"/>
                        </a:solidFill>
                        <a:latin typeface="Calibri"/>
                        <a:ea typeface="Calibri"/>
                        <a:cs typeface="Calibri"/>
                        <a:sym typeface="Calibri"/>
                      </a:endParaRPr>
                    </a:p>
                  </a:txBody>
                  <a:tcPr marL="4775" marR="4775" marT="4775"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r>
                        <a:rPr lang="en" sz="1200" b="0" i="0" u="none" strike="noStrike" cap="none">
                          <a:solidFill>
                            <a:srgbClr val="4472C4"/>
                          </a:solidFill>
                          <a:latin typeface="Calibri"/>
                          <a:ea typeface="Calibri"/>
                          <a:cs typeface="Calibri"/>
                          <a:sym typeface="Calibri"/>
                        </a:rPr>
                        <a:t>&gt;=80</a:t>
                      </a:r>
                      <a:endParaRPr sz="1100"/>
                    </a:p>
                  </a:txBody>
                  <a:tcPr marL="4775" marR="4775" marT="4775"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 sz="1200" b="0" i="0" u="none" strike="noStrike" cap="none">
                          <a:solidFill>
                            <a:srgbClr val="4472C4"/>
                          </a:solidFill>
                          <a:latin typeface="Calibri"/>
                          <a:ea typeface="Calibri"/>
                          <a:cs typeface="Calibri"/>
                          <a:sym typeface="Calibri"/>
                        </a:rPr>
                        <a:t>10</a:t>
                      </a:r>
                      <a:endParaRPr sz="1100"/>
                    </a:p>
                  </a:txBody>
                  <a:tcPr marL="4775" marR="4775" marT="4775"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 sz="1200" b="0" i="0" u="none" strike="noStrike" cap="none">
                          <a:solidFill>
                            <a:srgbClr val="4472C4"/>
                          </a:solidFill>
                          <a:latin typeface="Calibri"/>
                          <a:ea typeface="Calibri"/>
                          <a:cs typeface="Calibri"/>
                          <a:sym typeface="Calibri"/>
                        </a:rPr>
                        <a:t>10</a:t>
                      </a:r>
                      <a:endParaRPr sz="1100"/>
                    </a:p>
                  </a:txBody>
                  <a:tcPr marL="4775" marR="4775" marT="4775"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 sz="1200" b="0" i="0" u="none" strike="noStrike" cap="none">
                          <a:solidFill>
                            <a:srgbClr val="4472C4"/>
                          </a:solidFill>
                          <a:latin typeface="Calibri"/>
                          <a:ea typeface="Calibri"/>
                          <a:cs typeface="Calibri"/>
                          <a:sym typeface="Calibri"/>
                        </a:rPr>
                        <a:t>10</a:t>
                      </a:r>
                      <a:endParaRPr sz="1100"/>
                    </a:p>
                  </a:txBody>
                  <a:tcPr marL="4775" marR="4775" marT="4775"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 sz="1200" b="0" i="0" u="none" strike="noStrike" cap="none">
                          <a:solidFill>
                            <a:srgbClr val="4472C4"/>
                          </a:solidFill>
                          <a:latin typeface="Calibri"/>
                          <a:ea typeface="Calibri"/>
                          <a:cs typeface="Calibri"/>
                          <a:sym typeface="Calibri"/>
                        </a:rPr>
                        <a:t>25</a:t>
                      </a:r>
                      <a:endParaRPr sz="1100"/>
                    </a:p>
                  </a:txBody>
                  <a:tcPr marL="4775" marR="4775" marT="4775"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r>
            </a:tbl>
          </a:graphicData>
        </a:graphic>
      </p:graphicFrame>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OUTPUTDPI" val="1200"/>
  <p:tag name="ORIGINALHEIGHT" val="111.7361"/>
  <p:tag name="ORIGINALWIDTH" val="983.1271"/>
  <p:tag name="OUTPUTTYPE" val="PNG"/>
  <p:tag name="IGUANATEXVERSION" val="160"/>
  <p:tag name="LATEXADDIN" val="\documentclass{article}&#10;\usepackage{anyfontsize,  amsmath, amsfonts, amssymb, amsthm, array, bm, caption, enumitem,  epsfig, fancyhdr, float, graphics, graphicx, hieroglf, inputenc, latexsym, lipsum, listings, mathtools, mwe, pifont, wrapfig, varwidth,  xcolor, xspace}&#10;&#10;\usepackage{esint}&#10;\usepackage[geometry]{ifsym}&#10;\usepackage{geometry}&#10; \geometry{&#10; a4paper,&#10; total={170mm,225mm},&#10; left=20mm,&#10; top=35mm,&#10;}&#10;&#10;\pagestyle{empty}&#10;\begin{document}&#10;&#10;$$\text{Drug X: Phase III}$$&#10;\end{document}"/>
  <p:tag name="IGUANATEXSIZE" val="20"/>
  <p:tag name="IGUANATEXCURSOR" val="475"/>
  <p:tag name="TRANSPARENCY" val="True"/>
  <p:tag name="FILENAME" val=""/>
  <p:tag name="LATEXENGINEID" val="0"/>
  <p:tag name="TEMPFOLDER" val="c:\temp\"/>
  <p:tag name="LATEXFORMHEIGHT" val="378"/>
  <p:tag name="LATEXFORMWIDTH" val="692"/>
  <p:tag name="LATEXFORMWRAP" val="True"/>
  <p:tag name="BITMAPVECTOR" val="0"/>
</p:tagLst>
</file>

<file path=ppt/tags/tag10.xml><?xml version="1.0" encoding="utf-8"?>
<p:tagLst xmlns:a="http://schemas.openxmlformats.org/drawingml/2006/main" xmlns:r="http://schemas.openxmlformats.org/officeDocument/2006/relationships" xmlns:p="http://schemas.openxmlformats.org/presentationml/2006/main">
  <p:tag name="OUTPUTDPI" val="1200"/>
  <p:tag name="ORIGINALHEIGHT" val="159.73"/>
  <p:tag name="ORIGINALWIDTH" val="6500.938"/>
  <p:tag name="OUTPUTTYPE" val="PNG"/>
  <p:tag name="IGUANATEXVERSION" val="160"/>
  <p:tag name="LATEXADDIN" val="\documentclass{article}&#10;\usepackage{anyfontsize,  amsmath, amsfonts, amssymb, amsthm, array, bm, caption, enumitem,  epsfig, fancyhdr, float, graphics, graphicx, hieroglf, inputenc, latexsym, lipsum, listings, mathtools, mwe, pifont, wrapfig, varwidth,  xcolor, xspace}&#10;&#10;&#10;\pagestyle{empty}&#10;\begin{document}&#10;&#10;\begin{table}[H]&#10; \begin{minipage}{0.80\textwidth}&#10;  \begin{tabular}{lll}\hline   &#10;   $PCHG$ &amp;\quad \quad\quad$=\%$ reduction from Baseline PASI Score&#10;   \quad \quad\quad&amp;\;\quad \quad\quad \quad \quad\quad continuous endpoint\quad \quad \quad\quad\quad &#10;   \quad \quad \quad\\&#10;   \hline &#10;  \end{tabular} &#10; \end{minipage}&#10;\end{table}&#10;\end{document}"/>
  <p:tag name="IGUANATEXSIZE" val="80"/>
  <p:tag name="IGUANATEXCURSOR" val="514"/>
  <p:tag name="TRANSPARENCY" val="True"/>
  <p:tag name="FILENAME" val=""/>
  <p:tag name="LATEXENGINEID" val="0"/>
  <p:tag name="TEMPFOLDER" val="c:\temp\"/>
  <p:tag name="LATEXFORMHEIGHT" val="360.75"/>
  <p:tag name="LATEXFORMWIDTH" val="385"/>
  <p:tag name="LATEXFORMWRAP" val="True"/>
  <p:tag name="BITMAPVECTOR" val="0"/>
</p:tagLst>
</file>

<file path=ppt/tags/tag11.xml><?xml version="1.0" encoding="utf-8"?>
<p:tagLst xmlns:a="http://schemas.openxmlformats.org/drawingml/2006/main" xmlns:r="http://schemas.openxmlformats.org/officeDocument/2006/relationships" xmlns:p="http://schemas.openxmlformats.org/presentationml/2006/main">
  <p:tag name="OUTPUTDPI" val="1200"/>
  <p:tag name="ORIGINALHEIGHT" val="109.4863"/>
  <p:tag name="ORIGINALWIDTH" val="566.9291"/>
  <p:tag name="OUTPUTTYPE" val="PNG"/>
  <p:tag name="IGUANATEXVERSION" val="160"/>
  <p:tag name="LATEXADDIN" val="\documentclass{article}&#10;\usepackage{anyfontsize,  amsmath, amsfonts, amssymb, amsthm, array, bm, caption, enumitem,  epsfig, fancyhdr, float, graphics, graphicx, hieroglf, inputenc, latexsym, lipsum, listings, mathtools, mwe, pifont, wrapfig, varwidth,  xcolor, xspace}&#10;&#10;&#10;\pagestyle{empty}&#10;\begin{document}&#10;&#10;$$\text{\textit{\textbf{Response}}}$$&#10;&#10;\end{document}"/>
  <p:tag name="IGUANATEXSIZE" val="80"/>
  <p:tag name="IGUANATEXCURSOR" val="345"/>
  <p:tag name="TRANSPARENCY" val="True"/>
  <p:tag name="FILENAME" val=""/>
  <p:tag name="LATEXENGINEID" val="0"/>
  <p:tag name="TEMPFOLDER" val="c:\temp\"/>
  <p:tag name="LATEXFORMHEIGHT" val="378"/>
  <p:tag name="LATEXFORMWIDTH" val="385"/>
  <p:tag name="LATEXFORMWRAP" val="True"/>
  <p:tag name="BITMAPVECTOR" val="0"/>
</p:tagLst>
</file>

<file path=ppt/tags/tag12.xml><?xml version="1.0" encoding="utf-8"?>
<p:tagLst xmlns:a="http://schemas.openxmlformats.org/drawingml/2006/main" xmlns:r="http://schemas.openxmlformats.org/officeDocument/2006/relationships" xmlns:p="http://schemas.openxmlformats.org/presentationml/2006/main">
  <p:tag name="OUTPUTDPI" val="1200"/>
  <p:tag name="ORIGINALHEIGHT" val="87.73905"/>
  <p:tag name="ORIGINALWIDTH" val="588.6764"/>
  <p:tag name="OUTPUTTYPE" val="PNG"/>
  <p:tag name="IGUANATEXVERSION" val="160"/>
  <p:tag name="LATEXADDIN" val="\documentclass{article}&#10;\usepackage{anyfontsize,  amsmath, amsfonts, amssymb, amsthm, array, bm, caption, enumitem,  epsfig, fancyhdr, float, graphics, graphicx, hieroglf, inputenc, latexsym, lipsum, listings, mathtools, mwe, pifont, wrapfig, varwidth,  xcolor, xspace}&#10;&#10;&#10;\pagestyle{empty}&#10;\begin{document}&#10;&#10;$$\text{The Model}$$&#10;&#10;\end{document}"/>
  <p:tag name="IGUANATEXSIZE" val="80"/>
  <p:tag name="IGUANATEXCURSOR" val="328"/>
  <p:tag name="TRANSPARENCY" val="True"/>
  <p:tag name="FILENAME" val=""/>
  <p:tag name="LATEXENGINEID" val="0"/>
  <p:tag name="TEMPFOLDER" val="c:\temp\"/>
  <p:tag name="LATEXFORMHEIGHT" val="378"/>
  <p:tag name="LATEXFORMWIDTH" val="385"/>
  <p:tag name="LATEXFORMWRAP" val="True"/>
  <p:tag name="BITMAPVECTOR" val="0"/>
</p:tagLst>
</file>

<file path=ppt/tags/tag13.xml><?xml version="1.0" encoding="utf-8"?>
<p:tagLst xmlns:a="http://schemas.openxmlformats.org/drawingml/2006/main" xmlns:r="http://schemas.openxmlformats.org/officeDocument/2006/relationships" xmlns:p="http://schemas.openxmlformats.org/presentationml/2006/main">
  <p:tag name="OUTPUTDPI" val="1200"/>
  <p:tag name="ORIGINALHEIGHT" val="87.73905"/>
  <p:tag name="ORIGINALWIDTH" val="588.6764"/>
  <p:tag name="OUTPUTTYPE" val="PNG"/>
  <p:tag name="IGUANATEXVERSION" val="160"/>
  <p:tag name="LATEXADDIN" val="\documentclass{article}&#10;\usepackage{anyfontsize,  amsmath, amsfonts, amssymb, amsthm, array, bm, caption, enumitem,  epsfig, fancyhdr, float, graphics, graphicx, hieroglf, inputenc, latexsym, lipsum, listings, mathtools, mwe, pifont, wrapfig, varwidth,  xcolor, xspace}&#10;&#10;&#10;\pagestyle{empty}&#10;\begin{document}&#10;&#10;$$\text{The Model}$$&#10;&#10;\end{document}"/>
  <p:tag name="IGUANATEXSIZE" val="80"/>
  <p:tag name="IGUANATEXCURSOR" val="328"/>
  <p:tag name="TRANSPARENCY" val="True"/>
  <p:tag name="FILENAME" val=""/>
  <p:tag name="LATEXENGINEID" val="0"/>
  <p:tag name="TEMPFOLDER" val="c:\temp\"/>
  <p:tag name="LATEXFORMHEIGHT" val="378"/>
  <p:tag name="LATEXFORMWIDTH" val="385"/>
  <p:tag name="LATEXFORMWRAP" val="True"/>
  <p:tag name="BITMAPVECTOR" val="0"/>
</p:tagLst>
</file>

<file path=ppt/tags/tag14.xml><?xml version="1.0" encoding="utf-8"?>
<p:tagLst xmlns:a="http://schemas.openxmlformats.org/drawingml/2006/main" xmlns:r="http://schemas.openxmlformats.org/officeDocument/2006/relationships" xmlns:p="http://schemas.openxmlformats.org/presentationml/2006/main">
  <p:tag name="OUTPUTDPI" val="1200"/>
  <p:tag name="ORIGINALHEIGHT" val="149.2313"/>
  <p:tag name="ORIGINALWIDTH" val="3031.121"/>
  <p:tag name="OUTPUTTYPE" val="PNG"/>
  <p:tag name="IGUANATEXVERSION" val="160"/>
  <p:tag name="LATEXADDIN" val="\documentclass{article}&#10;\usepackage{anyfontsize,  amsmath, amsfonts, amssymb, amsthm, array, bm, caption, enumitem,  epsfig, fancyhdr, float, graphics, graphicx, hieroglf, inputenc, latexsym, lipsum, listings, mathtools, mwe, pifont, wrapfig, varwidth,  xcolor, xspace}&#10;&#10;&#10;\pagestyle{empty}&#10;\begin{document}&#10;$$PCHG(\text{in PASI}) = \bm{Y} = (Y_1, Y_2, Y_3, Y_4, Y_5)' \sim N_5{\big(} &#10;\bm{\mu},\bm{\Sigma}{\big)}$$&#10;\end{document}"/>
  <p:tag name="IGUANATEXSIZE" val="80"/>
  <p:tag name="IGUANATEXCURSOR" val="414"/>
  <p:tag name="TRANSPARENCY" val="True"/>
  <p:tag name="FILENAME" val=""/>
  <p:tag name="LATEXENGINEID" val="0"/>
  <p:tag name="TEMPFOLDER" val="c:\temp\"/>
  <p:tag name="LATEXFORMHEIGHT" val="378"/>
  <p:tag name="LATEXFORMWIDTH" val="385"/>
  <p:tag name="LATEXFORMWRAP" val="True"/>
  <p:tag name="BITMAPVECTOR" val="0"/>
</p:tagLst>
</file>

<file path=ppt/tags/tag15.xml><?xml version="1.0" encoding="utf-8"?>
<p:tagLst xmlns:a="http://schemas.openxmlformats.org/drawingml/2006/main" xmlns:r="http://schemas.openxmlformats.org/officeDocument/2006/relationships" xmlns:p="http://schemas.openxmlformats.org/presentationml/2006/main">
  <p:tag name="OUTPUTDPI" val="1200"/>
  <p:tag name="ORIGINALHEIGHT" val="747.6566"/>
  <p:tag name="ORIGINALWIDTH" val="2906.636"/>
  <p:tag name="OUTPUTTYPE" val="PNG"/>
  <p:tag name="IGUANATEXVERSION" val="160"/>
  <p:tag name="LATEXADDIN" val="\documentclass{article}&#10;\usepackage{anyfontsize,  amsmath, amsfonts, amssymb, amsthm, array, bm, caption, enumitem,  epsfig, fancyhdr, float, graphics, graphicx, hieroglf, inputenc, latexsym, lipsum, listings, mathtools, mwe, pifont, wrapfig, varwidth,  xcolor, xspace}&#10;&#10;&#10;\pagestyle{empty}&#10;\begin{document}&#10;&#10;$\bm{\mu}=$ $\left[&#10;\begin{array}{c}&#10; \mu_1\\ \mu_2\\ \mu_3\\ \mu_4\\ \mu_5\\  &#10;\end{array}&#10;\right]$ \quad ; \quad  $\bm{\Sigma}=$ $\left[&#10;\begin{array}{cccccc}&#10; \sigma_{1}^2 &amp;\sigma_{12}&#10; &amp;\sigma_{13} &amp;\sigma_{14} &amp;\sigma_{15}\\&#10; &amp;\sigma_{2}^2&amp;\sigma_{23} &amp;\sigma_{24} &amp;\sigma_{25}\\&#10; &amp;&amp;\sigma_{3}^2 &amp;\sigma_{34} &amp;\sigma_{35}\\&#10; &amp;&amp;&amp;\sigma_{4}^2 &amp;\sigma_{45}\\&#10; &amp;&amp;&amp;&amp;\sigma_{5}^2\\&#10;\end{array}&#10;\right]$&#10;&#10;&#10;\end{document}"/>
  <p:tag name="IGUANATEXSIZE" val="80"/>
  <p:tag name="IGUANATEXCURSOR" val="711"/>
  <p:tag name="TRANSPARENCY" val="True"/>
  <p:tag name="FILENAME" val=""/>
  <p:tag name="LATEXENGINEID" val="0"/>
  <p:tag name="TEMPFOLDER" val="c:\temp\"/>
  <p:tag name="LATEXFORMHEIGHT" val="378"/>
  <p:tag name="LATEXFORMWIDTH" val="385"/>
  <p:tag name="LATEXFORMWRAP" val="True"/>
  <p:tag name="BITMAPVECTOR" val="0"/>
</p:tagLst>
</file>

<file path=ppt/tags/tag16.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5262.092"/>
  <p:tag name="OUTPUTTYPE" val="PNG"/>
  <p:tag name="IGUANATEXVERSION" val="160"/>
  <p:tag name="LATEXADDIN" val="\documentclass{article}&#10;\usepackage{anyfontsize,  amsmath, amsfonts, amssymb, amsthm, array, bm, caption, enumitem,  epsfig, fancyhdr, float, graphics, graphicx, hieroglf, inputenc, latexsym, lipsum, listings, mathtools, mwe, pifont, wrapfig, varwidth,  xcolor, xspace}&#10;&#10;&#10;\pagestyle{empty}&#10;\begin{document}&#10;&#10;$$PCHG \sim TRTPN \;+\; AVISITN \;+\;  WEIGHT \;+\; BASEPASI \;+\; ar1(AVISITN\;|\;USUBJID)$$&#10;\end{document}"/>
  <p:tag name="IGUANATEXSIZE" val="80"/>
  <p:tag name="IGUANATEXCURSOR" val="391"/>
  <p:tag name="TRANSPARENCY" val="True"/>
  <p:tag name="FILENAME" val=""/>
  <p:tag name="LATEXENGINEID" val="0"/>
  <p:tag name="TEMPFOLDER" val="c:\temp\"/>
  <p:tag name="LATEXFORMHEIGHT" val="378"/>
  <p:tag name="LATEXFORMWIDTH" val="706.5"/>
  <p:tag name="LATEXFORMWRAP" val="True"/>
  <p:tag name="BITMAPVECTOR" val="0"/>
</p:tagLst>
</file>

<file path=ppt/tags/tag17.xml><?xml version="1.0" encoding="utf-8"?>
<p:tagLst xmlns:a="http://schemas.openxmlformats.org/drawingml/2006/main" xmlns:r="http://schemas.openxmlformats.org/officeDocument/2006/relationships" xmlns:p="http://schemas.openxmlformats.org/presentationml/2006/main">
  <p:tag name="OUTPUTDPI" val="1200"/>
  <p:tag name="ORIGINALHEIGHT" val="113.2358"/>
  <p:tag name="ORIGINALWIDTH" val="688.4139"/>
  <p:tag name="OUTPUTTYPE" val="PNG"/>
  <p:tag name="IGUANATEXVERSION" val="160"/>
  <p:tag name="LATEXADDIN" val="\documentclass{article}&#10;\usepackage{anyfontsize,  amsmath, amsfonts, amssymb, amsthm, array, bm, caption, enumitem,  epsfig, fancyhdr, float, graphics, graphicx, hieroglf, inputenc, latexsym, lipsum, listings, mathtools, mwe, pifont, wrapfig, varwidth,  xcolor, xspace}&#10;&#10;&#10;\pagestyle{empty}&#10;\begin{document}&#10;&#10;$$\text{Assumptions}$$&#10;&#10;\end{document}"/>
  <p:tag name="IGUANATEXSIZE" val="80"/>
  <p:tag name="IGUANATEXCURSOR" val="330"/>
  <p:tag name="TRANSPARENCY" val="True"/>
  <p:tag name="FILENAME" val=""/>
  <p:tag name="LATEXENGINEID" val="0"/>
  <p:tag name="TEMPFOLDER" val="c:\temp\"/>
  <p:tag name="LATEXFORMHEIGHT" val="378"/>
  <p:tag name="LATEXFORMWIDTH" val="385"/>
  <p:tag name="LATEXFORMWRAP" val="True"/>
  <p:tag name="BITMAPVECTOR" val="0"/>
</p:tagLst>
</file>

<file path=ppt/tags/tag18.xml><?xml version="1.0" encoding="utf-8"?>
<p:tagLst xmlns:a="http://schemas.openxmlformats.org/drawingml/2006/main" xmlns:r="http://schemas.openxmlformats.org/officeDocument/2006/relationships" xmlns:p="http://schemas.openxmlformats.org/presentationml/2006/main">
  <p:tag name="OUTPUTDPI" val="1200"/>
  <p:tag name="ORIGINALHEIGHT" val="1170.604"/>
  <p:tag name="ORIGINALWIDTH" val="3970.754"/>
  <p:tag name="OUTPUTTYPE" val="PNG"/>
  <p:tag name="IGUANATEXVERSION" val="160"/>
  <p:tag name="LATEXADDIN" val="\documentclass{article}&#10;\usepackage{anyfontsize,  amsmath, amsfonts, amssymb, amsthm, array, bm, caption, enumitem,  epsfig, fancyhdr, float, graphics, graphicx, hieroglf, inputenc, latexsym, lipsum, listings, mathtools, mwe, pifont, wrapfig, varwidth,  xcolor, xspace}&#10;&#10;&#10;\pagestyle{empty}&#10;\begin{document}&#10;&#10;\begin{itemize}&#10;\item[$\bullet$]*Homogeneity of variance violated*&#10;\subitem Variability at week 6 likely different from that at week 2&#10;&#10;\item[$\bullet$]*Regression independence assumption violated*&#10;\subitem data usually positively correlated:&#10; \subitem \quad must account for correlation or variability will be  overestimated&#10; \subitem \quad protocol indicates  1-lag autoregressive (AR1)&#10;\end{itemize}&#10;&#10;\end{document}"/>
  <p:tag name="IGUANATEXSIZE" val="80"/>
  <p:tag name="IGUANATEXCURSOR" val="697"/>
  <p:tag name="TRANSPARENCY" val="True"/>
  <p:tag name="FILENAME" val=""/>
  <p:tag name="LATEXENGINEID" val="0"/>
  <p:tag name="TEMPFOLDER" val="c:\temp\"/>
  <p:tag name="LATEXFORMHEIGHT" val="378"/>
  <p:tag name="LATEXFORMWIDTH" val="385"/>
  <p:tag name="LATEXFORMWRAP" val="True"/>
  <p:tag name="BITMAPVECTOR" val="0"/>
</p:tagLst>
</file>

<file path=ppt/tags/tag19.xml><?xml version="1.0" encoding="utf-8"?>
<p:tagLst xmlns:a="http://schemas.openxmlformats.org/drawingml/2006/main" xmlns:r="http://schemas.openxmlformats.org/officeDocument/2006/relationships" xmlns:p="http://schemas.openxmlformats.org/presentationml/2006/main">
  <p:tag name="OUTPUTDPI" val="1200"/>
  <p:tag name="ORIGINALHEIGHT" val="760.405"/>
  <p:tag name="ORIGINALWIDTH" val="3694.788"/>
  <p:tag name="OUTPUTTYPE" val="PNG"/>
  <p:tag name="IGUANATEXVERSION" val="160"/>
  <p:tag name="LATEXADDIN" val="\documentclass{article}&#10;\usepackage{anyfontsize,  amsmath, amsfonts, amssymb, amsthm, array, bm, caption, enumitem,  epsfig, fancyhdr, float, graphics, graphicx, hieroglf, inputenc, latexsym, lipsum, listings, mathtools, mwe, pifont, wrapfig, varwidth,  xcolor, xspace}&#10;&#10;&#10;\pagestyle{empty}&#10;\begin{document}&#10;&#10;\begin{itemize}&#10;\item[$\bullet$]Characterize:&#10;  \subitem 1. The change over time in \% PASI reduction, $Y$&#10;  \subitem 2. Capture within-subject change&#10;\item[$\bullet$]Repeated measurement of subjects through week 6: 5 time points&#10;\end{itemize}&#10;&#10;\end{document}"/>
  <p:tag name="IGUANATEXSIZE" val="80"/>
  <p:tag name="IGUANATEXCURSOR" val="369"/>
  <p:tag name="TRANSPARENCY" val="True"/>
  <p:tag name="FILENAME" val=""/>
  <p:tag name="LATEXENGINEID" val="0"/>
  <p:tag name="TEMPFOLDER" val="c:\temp\"/>
  <p:tag name="LATEXFORMHEIGHT" val="378"/>
  <p:tag name="LATEXFORMWIDTH" val="385"/>
  <p:tag name="LATEXFORMWRAP" val="True"/>
  <p:tag name="BITMAPVECTOR" val="0"/>
</p:tagLst>
</file>

<file path=ppt/tags/tag2.xml><?xml version="1.0" encoding="utf-8"?>
<p:tagLst xmlns:a="http://schemas.openxmlformats.org/drawingml/2006/main" xmlns:r="http://schemas.openxmlformats.org/officeDocument/2006/relationships" xmlns:p="http://schemas.openxmlformats.org/presentationml/2006/main">
  <p:tag name="OUTPUTDPI" val="1200"/>
  <p:tag name="ORIGINALHEIGHT" val="87.73905"/>
  <p:tag name="ORIGINALWIDTH" val="364.4544"/>
  <p:tag name="OUTPUTTYPE" val="PNG"/>
  <p:tag name="IGUANATEXVERSION" val="160"/>
  <p:tag name="LATEXADDIN" val="\documentclass{article}&#10;\usepackage{anyfontsize,  amsmath, amsfonts, amssymb, amsthm, array, bm, caption, enumitem,  epsfig, fancyhdr, float, graphics, graphicx, hieroglf, inputenc, latexsym, lipsum, listings, mathtools, mwe, pifont, wrapfig, varwidth,  xcolor, xspace}&#10;&#10;\usepackage{esint}&#10;\usepackage[geometry]{ifsym}&#10;\usepackage{geometry}&#10; \geometry{&#10; a4paper,&#10; total={170mm,225mm},&#10; left=20mm,&#10; top=35mm,&#10;}&#10;&#10;\pagestyle{empty}&#10;\begin{document}&#10;&#10;$$\text{Part 3:}$$&#10;\end{document}"/>
  <p:tag name="IGUANATEXSIZE" val="20"/>
  <p:tag name="IGUANATEXCURSOR" val="462"/>
  <p:tag name="TRANSPARENCY" val="True"/>
  <p:tag name="FILENAME" val=""/>
  <p:tag name="LATEXENGINEID" val="0"/>
  <p:tag name="TEMPFOLDER" val="c:\temp\"/>
  <p:tag name="LATEXFORMHEIGHT" val="378"/>
  <p:tag name="LATEXFORMWIDTH" val="692"/>
  <p:tag name="LATEXFORMWRAP" val="True"/>
  <p:tag name="BITMAPVECTOR" val="0"/>
</p:tagLst>
</file>

<file path=ppt/tags/tag20.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2310.461"/>
  <p:tag name="OUTPUTTYPE" val="PNG"/>
  <p:tag name="IGUANATEXVERSION" val="160"/>
  <p:tag name="LATEXADDIN" val="\documentclass{article}&#10;\usepackage{anyfontsize,  amsmath, amsfonts, amssymb, amsthm, array, bm, caption, enumitem,  epsfig, fancyhdr, float, graphics, graphicx, hieroglf, inputenc, latexsym, lipsum, listings, mathtools, mwe, pifont, wrapfig, varwidth,  xcolor, xspace}&#10;&#10;\usepackage{esint}&#10;\usepackage[geometry]{ifsym}&#10;\usepackage{geometry}&#10; \geometry{&#10; a4paper,&#10; total={170mm,225mm},&#10; left=20mm,&#10; top=35mm,&#10;}&#10;&#10;\pagestyle{empty}&#10;\begin{document}&#10;&#10;Use mmrm() function in &quot;mmrm&quot; package&#10;&#10;\end{document}"/>
  <p:tag name="IGUANATEXSIZE" val="20"/>
  <p:tag name="IGUANATEXCURSOR" val="447"/>
  <p:tag name="TRANSPARENCY" val="True"/>
  <p:tag name="FILENAME" val=""/>
  <p:tag name="LATEXENGINEID" val="0"/>
  <p:tag name="TEMPFOLDER" val="c:\temp\"/>
  <p:tag name="LATEXFORMHEIGHT" val="378"/>
  <p:tag name="LATEXFORMWIDTH" val="692"/>
  <p:tag name="LATEXFORMWRAP" val="True"/>
  <p:tag name="BITMAPVECTOR" val="0"/>
</p:tagLst>
</file>

<file path=ppt/tags/tag21.xml><?xml version="1.0" encoding="utf-8"?>
<p:tagLst xmlns:a="http://schemas.openxmlformats.org/drawingml/2006/main" xmlns:r="http://schemas.openxmlformats.org/officeDocument/2006/relationships" xmlns:p="http://schemas.openxmlformats.org/presentationml/2006/main">
  <p:tag name="OUTPUTDPI" val="1200"/>
  <p:tag name="ORIGINALHEIGHT" val="87.73905"/>
  <p:tag name="ORIGINALWIDTH" val="1036.37"/>
  <p:tag name="OUTPUTTYPE" val="PNG"/>
  <p:tag name="IGUANATEXVERSION" val="160"/>
  <p:tag name="LATEXADDIN" val="\documentclass{article}&#10;\usepackage{anyfontsize,  amsmath, amsfonts, amssymb, amsthm, array, bm, caption, enumitem,  epsfig, fancyhdr, float, graphics, graphicx, hieroglf, inputenc, latexsym, lipsum, listings, mathtools, mwe, pifont, wrapfig, varwidth,  xcolor, xspace}&#10;&#10;\usepackage{esint}&#10;\usepackage[geometry]{ifsym}&#10;\usepackage{geometry}&#10; \geometry{&#10; a4paper,&#10; total={170mm,225mm},&#10; left=20mm,&#10; top=35mm,&#10;}&#10;&#10;\pagestyle{empty}&#10;\begin{document}&#10;&#10;Trends in the Data&#10;&#10;&#10;\end{document}"/>
  <p:tag name="IGUANATEXSIZE" val="20"/>
  <p:tag name="IGUANATEXCURSOR" val="466"/>
  <p:tag name="TRANSPARENCY" val="True"/>
  <p:tag name="FILENAME" val=""/>
  <p:tag name="LATEXENGINEID" val="0"/>
  <p:tag name="TEMPFOLDER" val="c:\temp\"/>
  <p:tag name="LATEXFORMHEIGHT" val="378"/>
  <p:tag name="LATEXFORMWIDTH" val="692"/>
  <p:tag name="LATEXFORMWRAP" val="True"/>
  <p:tag name="BITMAPVECTOR" val="0"/>
</p:tagLst>
</file>

<file path=ppt/tags/tag22.xml><?xml version="1.0" encoding="utf-8"?>
<p:tagLst xmlns:a="http://schemas.openxmlformats.org/drawingml/2006/main" xmlns:r="http://schemas.openxmlformats.org/officeDocument/2006/relationships" xmlns:p="http://schemas.openxmlformats.org/presentationml/2006/main">
  <p:tag name="OUTPUTDPI" val="1200"/>
  <p:tag name="ORIGINALHEIGHT" val="114.7357"/>
  <p:tag name="ORIGINALWIDTH" val="888.6389"/>
  <p:tag name="OUTPUTTYPE" val="PNG"/>
  <p:tag name="IGUANATEXVERSION" val="160"/>
  <p:tag name="LATEXADDIN" val="\documentclass{article}&#10;\usepackage{anyfontsize,  amsmath, amsfonts, amssymb, amsthm, array, bm, caption, enumitem,  epsfig, fancyhdr, float, graphics, graphicx, hieroglf, inputenc, latexsym, lipsum, listings, mathtools, mwe, pifont, wrapfig, varwidth,  xcolor, xspace}&#10;&#10;&#10;\pagestyle{empty}&#10;\begin{document}&#10;&#10;&#10;$$\text{Analysis Results}$$&#10;\end{document}"/>
  <p:tag name="IGUANATEXSIZE" val="80"/>
  <p:tag name="IGUANATEXCURSOR" val="336"/>
  <p:tag name="TRANSPARENCY" val="True"/>
  <p:tag name="FILENAME" val=""/>
  <p:tag name="LATEXENGINEID" val="0"/>
  <p:tag name="TEMPFOLDER" val="c:\temp\"/>
  <p:tag name="LATEXFORMHEIGHT" val="378"/>
  <p:tag name="LATEXFORMWIDTH" val="385"/>
  <p:tag name="LATEXFORMWRAP" val="True"/>
  <p:tag name="BITMAPVECTOR" val="0"/>
</p:tagLst>
</file>

<file path=ppt/tags/tag23.xml><?xml version="1.0" encoding="utf-8"?>
<p:tagLst xmlns:a="http://schemas.openxmlformats.org/drawingml/2006/main" xmlns:r="http://schemas.openxmlformats.org/officeDocument/2006/relationships" xmlns:p="http://schemas.openxmlformats.org/presentationml/2006/main">
  <p:tag name="OUTPUTDPI" val="1200"/>
  <p:tag name="ORIGINALHEIGHT" val="955.3806"/>
  <p:tag name="ORIGINALWIDTH" val="4434.196"/>
  <p:tag name="OUTPUTTYPE" val="PNG"/>
  <p:tag name="IGUANATEXVERSION" val="160"/>
  <p:tag name="LATEXADDIN" val="\documentclass{article}&#10;\usepackage{anyfontsize,  amsmath, amsfonts, amssymb, amsthm, array, bm, caption, enumitem,  epsfig, fancyhdr, float, graphics, graphicx, hieroglf, inputenc, latexsym, lipsum, listings, mathtools, mwe, pifont, wrapfig, varwidth,  xcolor, xspace}&#10;&#10;&#10;\pagestyle{empty}&#10;\begin{document}&#10;&#10;\begin{table}[H]&#10; \begin{center}&#10;  \begin{minipage}{0.55\textwidth}&#10;   \begin{tabular}{l}&#10;    \\&#10;    \\&#10; \textcolor{red}{\textbf{Placebo}} vs. &#10; \textcolor{magenta}{\textbf{Drug &#10;   X(210mg)}}\\&#10; \textcolor{red}{\textbf{Placebo}} vs. &#10; \textcolor{green}{\textbf{Drug X(140mg)}}\\&#10; \textcolor{blue}{\textbf{Active Control}} vs. &#10; \textcolor{magenta}{\textbf{Drug X(210mg)}}\\&#10; \textcolor{blue}{\textbf{Active Control}} vs. &#10; \textcolor{green}{\textbf{Drug X(140mg)}}\\&#10;   \end{tabular}&#10;  \end{minipage}&#10;  \begin{minipage}{0.40\textwidth}&#10;   \begin{tabular}{|r|r|} &#10;\multicolumn{2}{c}{Null Model($H_0$) vs. Full Model($H_1$)}\\&#10;\multicolumn{1}{c}{$p$-values}&amp;\multicolumn{1}{c}{Conclusion}\\&#10;    \hline\hline&#10;    $5.578515\times 10^{-167}$&amp;Full Model\\&#10;    $2.902011 \times 10^{-159}$&amp;Full Model\\&#10;    $2.809899 \times 10^{-10}$&amp;Full Model\\&#10;     0.2638177&amp;Null Model\\&#10;    \hline \hline&#10;   \end{tabular}&#10;  \end{minipage}&#10; \end{center}&#10;\end{table}&#10;&#10;\end{document}"/>
  <p:tag name="IGUANATEXSIZE" val="80"/>
  <p:tag name="IGUANATEXCURSOR" val="1253"/>
  <p:tag name="TRANSPARENCY" val="True"/>
  <p:tag name="FILENAME" val=""/>
  <p:tag name="LATEXENGINEID" val="0"/>
  <p:tag name="TEMPFOLDER" val="c:\temp\"/>
  <p:tag name="LATEXFORMHEIGHT" val="378"/>
  <p:tag name="LATEXFORMWIDTH" val="385"/>
  <p:tag name="LATEXFORMWRAP" val="True"/>
  <p:tag name="BITMAPVECTOR" val="0"/>
</p:tagLst>
</file>

<file path=ppt/tags/tag24.xml><?xml version="1.0" encoding="utf-8"?>
<p:tagLst xmlns:a="http://schemas.openxmlformats.org/drawingml/2006/main" xmlns:r="http://schemas.openxmlformats.org/officeDocument/2006/relationships" xmlns:p="http://schemas.openxmlformats.org/presentationml/2006/main">
  <p:tag name="OUTPUTDPI" val="1200"/>
  <p:tag name="ORIGINALHEIGHT" val="131.9835"/>
  <p:tag name="ORIGINALWIDTH" val="1102.362"/>
  <p:tag name="OUTPUTTYPE" val="PNG"/>
  <p:tag name="IGUANATEXVERSION" val="160"/>
  <p:tag name="LATEXADDIN" val="\documentclass{article}&#10;\usepackage{anyfontsize,  amsmath, amsfonts, amssymb, amsthm, array, bm, caption, enumitem,  epsfig, fancyhdr, float, graphics, graphicx, hieroglf, inputenc, latexsym, lipsum, listings, mathtools, mwe, pifont, wrapfig, varwidth,  xcolor, xspace}&#10;&#10;&#10;\pagestyle{empty}&#10;\begin{document}&#10;&#10;$$\text{\underline{Global Comparisons}}$$&#10;&#10;\end{document}"/>
  <p:tag name="IGUANATEXSIZE" val="80"/>
  <p:tag name="IGUANATEXCURSOR" val="349"/>
  <p:tag name="TRANSPARENCY" val="True"/>
  <p:tag name="FILENAME" val=""/>
  <p:tag name="LATEXENGINEID" val="0"/>
  <p:tag name="TEMPFOLDER" val="c:\temp\"/>
  <p:tag name="LATEXFORMHEIGHT" val="378"/>
  <p:tag name="LATEXFORMWIDTH" val="385"/>
  <p:tag name="LATEXFORMWRAP" val="True"/>
  <p:tag name="BITMAPVECTOR" val="0"/>
</p:tagLst>
</file>

<file path=ppt/tags/tag25.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6212.224"/>
  <p:tag name="OUTPUTTYPE" val="PNG"/>
  <p:tag name="IGUANATEXVERSION" val="160"/>
  <p:tag name="LATEXADDIN" val="\documentclass{article}&#10;\usepackage{anyfontsize,  amsmath, amsfonts, amssymb, amsthm, array, bm, caption, enumitem,  epsfig, fancyhdr, float, graphics, graphicx, hieroglf, inputenc, latexsym, lipsum, listings, mathtools, mwe, pifont, wrapfig, varwidth,  xcolor, xspace}&#10;&#10;&#10;\pagestyle{empty}&#10;\begin{document}&#10;&#10;$$\text{Full Model}(H_0):PCHG \sim TRTPN \;+\; AVISITN \;+\; WEIGHT \;+\; &#10;BASEPASI \;+\; ar1(AVISITN\;|\;USUBJID)$$&#10;&#10;\end{document}"/>
  <p:tag name="IGUANATEXSIZE" val="80"/>
  <p:tag name="IGUANATEXCURSOR" val="424"/>
  <p:tag name="TRANSPARENCY" val="True"/>
  <p:tag name="FILENAME" val=""/>
  <p:tag name="LATEXENGINEID" val="0"/>
  <p:tag name="TEMPFOLDER" val="c:\temp\"/>
  <p:tag name="LATEXFORMHEIGHT" val="378"/>
  <p:tag name="LATEXFORMWIDTH" val="385"/>
  <p:tag name="LATEXFORMWRAP" val="True"/>
  <p:tag name="BITMAPVECTOR" val="0"/>
</p:tagLst>
</file>

<file path=ppt/tags/tag26.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3991.001"/>
  <p:tag name="OUTPUTTYPE" val="PNG"/>
  <p:tag name="IGUANATEXVERSION" val="160"/>
  <p:tag name="LATEXADDIN" val="\documentclass{article}&#10;\usepackage{anyfontsize,  amsmath, amsfonts, amssymb, amsthm, array, bm, caption, enumitem,  epsfig, fancyhdr, float, graphics, graphicx, hieroglf, inputenc, latexsym, lipsum, listings, mathtools, mwe, pifont, wrapfig, varwidth,  xcolor, xspace}&#10;&#10;&#10;\pagestyle{empty}&#10;\begin{document}&#10;&#10;$$\text{Null Model}(H_1): PCHG \sim AVISITN \;+\; ar1(AVISITN\;|\;USUBJID)$$&#10;&#10;\end{document}"/>
  <p:tag name="IGUANATEXSIZE" val="80"/>
  <p:tag name="IGUANATEXCURSOR" val="384"/>
  <p:tag name="TRANSPARENCY" val="True"/>
  <p:tag name="FILENAME" val=""/>
  <p:tag name="LATEXENGINEID" val="0"/>
  <p:tag name="TEMPFOLDER" val="c:\temp\"/>
  <p:tag name="LATEXFORMHEIGHT" val="378"/>
  <p:tag name="LATEXFORMWIDTH" val="385"/>
  <p:tag name="LATEXFORMWRAP" val="True"/>
  <p:tag name="BITMAPVECTOR" val="0"/>
</p:tagLst>
</file>

<file path=ppt/tags/tag27.xml><?xml version="1.0" encoding="utf-8"?>
<p:tagLst xmlns:a="http://schemas.openxmlformats.org/drawingml/2006/main" xmlns:r="http://schemas.openxmlformats.org/officeDocument/2006/relationships" xmlns:p="http://schemas.openxmlformats.org/presentationml/2006/main">
  <p:tag name="OUTPUTDPI" val="1200"/>
  <p:tag name="ORIGINALHEIGHT" val="56.99291"/>
  <p:tag name="ORIGINALWIDTH" val="136.4829"/>
  <p:tag name="OUTPUTTYPE" val="PNG"/>
  <p:tag name="IGUANATEXVERSION" val="160"/>
  <p:tag name="LATEXADDIN" val="\documentclass{article}&#10;\usepackage{anyfontsize,  amsmath, amsfonts, amssymb, amsthm, array, bm, caption, enumitem,  epsfig, fancyhdr, float, graphics, graphicx, hieroglf, inputenc, latexsym, lipsum, listings, mathtools, mwe, pifont, wrapfig, varwidth,  xcolor, xspace}&#10;&#10;&#10;\pagestyle{empty}&#10;\begin{document}&#10;&#10;$$\text{vs.}$$&#10;&#10;\end{document}"/>
  <p:tag name="IGUANATEXSIZE" val="80"/>
  <p:tag name="IGUANATEXCURSOR" val="322"/>
  <p:tag name="TRANSPARENCY" val="True"/>
  <p:tag name="FILENAME" val=""/>
  <p:tag name="LATEXENGINEID" val="0"/>
  <p:tag name="TEMPFOLDER" val="c:\temp\"/>
  <p:tag name="LATEXFORMHEIGHT" val="378"/>
  <p:tag name="LATEXFORMWIDTH" val="385"/>
  <p:tag name="LATEXFORMWRAP" val="True"/>
  <p:tag name="BITMAPVECTOR" val="0"/>
</p:tagLst>
</file>

<file path=ppt/tags/tag28.xml><?xml version="1.0" encoding="utf-8"?>
<p:tagLst xmlns:a="http://schemas.openxmlformats.org/drawingml/2006/main" xmlns:r="http://schemas.openxmlformats.org/officeDocument/2006/relationships" xmlns:p="http://schemas.openxmlformats.org/presentationml/2006/main">
  <p:tag name="OUTPUTDPI" val="1200"/>
  <p:tag name="ORIGINALHEIGHT" val="114.7357"/>
  <p:tag name="ORIGINALWIDTH" val="888.6389"/>
  <p:tag name="OUTPUTTYPE" val="PNG"/>
  <p:tag name="IGUANATEXVERSION" val="160"/>
  <p:tag name="LATEXADDIN" val="\documentclass{article}&#10;\usepackage{anyfontsize,  amsmath, amsfonts, amssymb, amsthm, array, bm, caption, enumitem,  epsfig, fancyhdr, float, graphics, graphicx, hieroglf, inputenc, latexsym, lipsum, listings, mathtools, mwe, pifont, wrapfig, varwidth,  xcolor, xspace}&#10;&#10;&#10;\pagestyle{empty}&#10;\begin{document}&#10;&#10;&#10;$$\text{Analysis Results}$$&#10;\end{document}"/>
  <p:tag name="IGUANATEXSIZE" val="80"/>
  <p:tag name="IGUANATEXCURSOR" val="336"/>
  <p:tag name="TRANSPARENCY" val="True"/>
  <p:tag name="FILENAME" val=""/>
  <p:tag name="LATEXENGINEID" val="0"/>
  <p:tag name="TEMPFOLDER" val="c:\temp\"/>
  <p:tag name="LATEXFORMHEIGHT" val="378"/>
  <p:tag name="LATEXFORMWIDTH" val="385"/>
  <p:tag name="LATEXFORMWRAP" val="True"/>
  <p:tag name="BITMAPVECTOR" val="0"/>
</p:tagLst>
</file>

<file path=ppt/tags/tag29.xml><?xml version="1.0" encoding="utf-8"?>
<p:tagLst xmlns:a="http://schemas.openxmlformats.org/drawingml/2006/main" xmlns:r="http://schemas.openxmlformats.org/officeDocument/2006/relationships" xmlns:p="http://schemas.openxmlformats.org/presentationml/2006/main">
  <p:tag name="OUTPUTDPI" val="1200"/>
  <p:tag name="ORIGINALHEIGHT" val="131.9835"/>
  <p:tag name="ORIGINALWIDTH" val="1113.611"/>
  <p:tag name="OUTPUTTYPE" val="PNG"/>
  <p:tag name="IGUANATEXVERSION" val="160"/>
  <p:tag name="LATEXADDIN" val="\documentclass{article}&#10;\usepackage{anyfontsize,  amsmath, amsfonts, amssymb, amsthm, array, bm, caption, enumitem,  epsfig, fancyhdr, float, graphics, graphicx, hieroglf, inputenc, latexsym, lipsum, listings, mathtools, mwe, pifont, wrapfig, varwidth,  xcolor, xspace}&#10;&#10;&#10;\pagestyle{empty}&#10;\begin{document}&#10;&#10;$$\text{\underline{Family Comparisons}}$$&#10;&#10;\end{document}"/>
  <p:tag name="IGUANATEXSIZE" val="80"/>
  <p:tag name="IGUANATEXCURSOR" val="349"/>
  <p:tag name="TRANSPARENCY" val="True"/>
  <p:tag name="FILENAME" val=""/>
  <p:tag name="LATEXENGINEID" val="0"/>
  <p:tag name="TEMPFOLDER" val="c:\temp\"/>
  <p:tag name="LATEXFORMHEIGHT" val="378"/>
  <p:tag name="LATEXFORMWIDTH" val="385"/>
  <p:tag name="LATEXFORMWRAP" val="True"/>
  <p:tag name="BITMAPVECTOR" val="0"/>
</p:tagLst>
</file>

<file path=ppt/tags/tag3.xml><?xml version="1.0" encoding="utf-8"?>
<p:tagLst xmlns:a="http://schemas.openxmlformats.org/drawingml/2006/main" xmlns:r="http://schemas.openxmlformats.org/officeDocument/2006/relationships" xmlns:p="http://schemas.openxmlformats.org/presentationml/2006/main">
  <p:tag name="OUTPUTDPI" val="1200"/>
  <p:tag name="ORIGINALHEIGHT" val="114.7357"/>
  <p:tag name="ORIGINALWIDTH" val="1223.847"/>
  <p:tag name="OUTPUTTYPE" val="PNG"/>
  <p:tag name="IGUANATEXVERSION" val="160"/>
  <p:tag name="LATEXADDIN" val="\documentclass{article}&#10;\usepackage{anyfontsize,  amsmath, amsfonts, amssymb, amsthm, array, bm, caption, enumitem,  epsfig, fancyhdr, float, graphics, graphicx, hieroglf, inputenc, latexsym, lipsum, listings, mathtools, mwe, pifont, wrapfig, varwidth,  xcolor, xspace}&#10;&#10;\usepackage{esint}&#10;\usepackage[geometry]{ifsym}&#10;\usepackage{geometry}&#10; \geometry{&#10; a4paper,&#10; total={170mm,225mm},&#10; left=20mm,&#10; top=35mm,&#10;}&#10;&#10;\pagestyle{empty}&#10;\begin{document}&#10;&#10;$$\text{Supplemental Analysis}$$&#10;\end{document}"/>
  <p:tag name="IGUANATEXSIZE" val="20"/>
  <p:tag name="IGUANATEXCURSOR" val="479"/>
  <p:tag name="TRANSPARENCY" val="True"/>
  <p:tag name="FILENAME" val=""/>
  <p:tag name="LATEXENGINEID" val="0"/>
  <p:tag name="TEMPFOLDER" val="c:\temp\"/>
  <p:tag name="LATEXFORMHEIGHT" val="378"/>
  <p:tag name="LATEXFORMWIDTH" val="692"/>
  <p:tag name="LATEXFORMWRAP" val="True"/>
  <p:tag name="BITMAPVECTOR" val="0"/>
</p:tagLst>
</file>

<file path=ppt/tags/tag30.xml><?xml version="1.0" encoding="utf-8"?>
<p:tagLst xmlns:a="http://schemas.openxmlformats.org/drawingml/2006/main" xmlns:r="http://schemas.openxmlformats.org/officeDocument/2006/relationships" xmlns:p="http://schemas.openxmlformats.org/presentationml/2006/main">
  <p:tag name="OUTPUTDPI" val="1200"/>
  <p:tag name="ORIGINALHEIGHT" val="113.2358"/>
  <p:tag name="ORIGINALWIDTH" val="1587.552"/>
  <p:tag name="OUTPUTTYPE" val="PNG"/>
  <p:tag name="IGUANATEXVERSION" val="160"/>
  <p:tag name="LATEXADDIN" val="\documentclass{article}&#10;\usepackage{anyfontsize,  amsmath, amsfonts, amssymb, amsthm, array, bm, caption, enumitem,  epsfig, fancyhdr, float, graphics, graphicx, hieroglf, inputenc, latexsym, lipsum, listings, mathtools, mwe, pifont, wrapfig, varwidth,  xcolor, xspace}&#10;&#10;&#10;\pagestyle{empty}&#10;\begin{document}&#10;&#10;$$\text{For each Family Comparison:}$$&#10;&#10;\end{document}"/>
  <p:tag name="IGUANATEXSIZE" val="80"/>
  <p:tag name="IGUANATEXCURSOR" val="346"/>
  <p:tag name="TRANSPARENCY" val="True"/>
  <p:tag name="FILENAME" val=""/>
  <p:tag name="LATEXENGINEID" val="0"/>
  <p:tag name="TEMPFOLDER" val="c:\temp\"/>
  <p:tag name="LATEXFORMHEIGHT" val="378"/>
  <p:tag name="LATEXFORMWIDTH" val="385"/>
  <p:tag name="LATEXFORMWRAP" val="True"/>
  <p:tag name="BITMAPVECTOR" val="0"/>
</p:tagLst>
</file>

<file path=ppt/tags/tag31.xml><?xml version="1.0" encoding="utf-8"?>
<p:tagLst xmlns:a="http://schemas.openxmlformats.org/drawingml/2006/main" xmlns:r="http://schemas.openxmlformats.org/officeDocument/2006/relationships" xmlns:p="http://schemas.openxmlformats.org/presentationml/2006/main">
  <p:tag name="OUTPUTDPI" val="1200"/>
  <p:tag name="ORIGINALHEIGHT" val="2266.217"/>
  <p:tag name="ORIGINALWIDTH" val="4961.38"/>
  <p:tag name="OUTPUTTYPE" val="PNG"/>
  <p:tag name="IGUANATEXVERSION" val="160"/>
  <p:tag name="LATEXADDIN" val="\documentclass{article}&#10;\usepackage{anyfontsize,  amsmath, amsfonts, amssymb, amsthm, array, bm, caption, enumitem,  epsfig, fancyhdr, float, graphics, graphicx, hieroglf, inputenc, latexsym, lipsum, listings, mathtools, mwe, pifont, wrapfig, varwidth,  xcolor, xspace}&#10;&#10;&#10;\pagestyle{empty}&#10;\begin{document}&#10;&#10;\begin{itemize}&#10;\item[1. ]\textbf{\textit{\underline{Full Model}}}(FM) - both BASEPASI \&amp; WEIGHT &#10;STRATA: &#10;\subitem $PCHG \sim TRTPN \;+\; AVISITN \;+\; WEIGHT \;+\; &#10;    BASEPASI \;+\; ar1(AVISITN\;|\;USUBJID)$&#10;\item[2. ]\textbf{\textit{\underline{Reduced Model 1a}}}(RM1a) - WEIGHT Stratum only:&#10;\subitem $PCHG \sim TRTPN \;+\; AVISITN \;+\; WEIGHT \;+\; &#10; ar1(AVISITN\;|\;USUBJID)$&#10;&#10;\item[3. ] \textbf{\textit{\underline{Reduced Model 1b}}}(RM1b) - BASEPASI &#10;Stratum only:&#10;\subitem $PCHG \sim TRTPN \;+\; AVISITN \;+\; BASEPASI \;+\; &#10;ar1(AVISITN\;|\;USUBJID)$&#10;&#10;\item[4. ]\textbf{\textit{\underline{Reduced Model 2}}}(RM2) - no strata:&#10;\subitem $PCHG \sim TRTPN \;+\; AVISITN \;+\; ar1(AVISITN\;|\;USUBJID)$&#10;&#10;\item[5. ] \textbf{\textit{\underline{Reduced Model 3}}}(RM3) - neither &#10;treatment nor strata (=Null Model):&#10;\subitem $PCHG \sim  AVISITN \;+\; ar1(AVISITN\;|\;USUBJID)$&#10;\end{itemize}&#10;\end{document}"/>
  <p:tag name="IGUANATEXSIZE" val="80"/>
  <p:tag name="IGUANATEXCURSOR" val="1118"/>
  <p:tag name="TRANSPARENCY" val="True"/>
  <p:tag name="FILENAME" val=""/>
  <p:tag name="LATEXENGINEID" val="0"/>
  <p:tag name="TEMPFOLDER" val="c:\temp\"/>
  <p:tag name="LATEXFORMHEIGHT" val="378"/>
  <p:tag name="LATEXFORMWIDTH" val="705.75"/>
  <p:tag name="LATEXFORMWRAP" val="True"/>
  <p:tag name="BITMAPVECTOR" val="0"/>
</p:tagLst>
</file>

<file path=ppt/tags/tag32.xml><?xml version="1.0" encoding="utf-8"?>
<p:tagLst xmlns:a="http://schemas.openxmlformats.org/drawingml/2006/main" xmlns:r="http://schemas.openxmlformats.org/officeDocument/2006/relationships" xmlns:p="http://schemas.openxmlformats.org/presentationml/2006/main">
  <p:tag name="OUTPUTDPI" val="1200"/>
  <p:tag name="ORIGINALHEIGHT" val="114.7357"/>
  <p:tag name="ORIGINALWIDTH" val="888.6389"/>
  <p:tag name="OUTPUTTYPE" val="PNG"/>
  <p:tag name="IGUANATEXVERSION" val="160"/>
  <p:tag name="LATEXADDIN" val="\documentclass{article}&#10;\usepackage{anyfontsize,  amsmath, amsfonts, amssymb, amsthm, array, bm, caption, enumitem,  epsfig, fancyhdr, float, graphics, graphicx, hieroglf, inputenc, latexsym, lipsum, listings, mathtools, mwe, pifont, wrapfig, varwidth,  xcolor, xspace}&#10;&#10;&#10;\pagestyle{empty}&#10;\begin{document}&#10;&#10;&#10;$$\text{Analysis Results}$$&#10;\end{document}"/>
  <p:tag name="IGUANATEXSIZE" val="80"/>
  <p:tag name="IGUANATEXCURSOR" val="336"/>
  <p:tag name="TRANSPARENCY" val="True"/>
  <p:tag name="FILENAME" val=""/>
  <p:tag name="LATEXENGINEID" val="0"/>
  <p:tag name="TEMPFOLDER" val="c:\temp\"/>
  <p:tag name="LATEXFORMHEIGHT" val="378"/>
  <p:tag name="LATEXFORMWIDTH" val="385"/>
  <p:tag name="LATEXFORMWRAP" val="True"/>
  <p:tag name="BITMAPVECTOR" val="0"/>
</p:tagLst>
</file>

<file path=ppt/tags/tag33.xml><?xml version="1.0" encoding="utf-8"?>
<p:tagLst xmlns:a="http://schemas.openxmlformats.org/drawingml/2006/main" xmlns:r="http://schemas.openxmlformats.org/officeDocument/2006/relationships" xmlns:p="http://schemas.openxmlformats.org/presentationml/2006/main">
  <p:tag name="OUTPUTDPI" val="1200"/>
  <p:tag name="ORIGINALHEIGHT" val="954.6306"/>
  <p:tag name="ORIGINALWIDTH" val="5463.817"/>
  <p:tag name="OUTPUTTYPE" val="PNG"/>
  <p:tag name="IGUANATEXVERSION" val="160"/>
  <p:tag name="LATEXADDIN" val="\documentclass{article}&#10;\usepackage{anyfontsize,  amsmath, amsfonts, amssymb, amsthm, array, bm, caption, enumitem,  epsfig, fancyhdr, float, graphics, graphicx, hieroglf, inputenc, latexsym, lipsum, listings, mathtools, mwe, pifont, wrapfig, varwidth,  xcolor, xspace}&#10;&#10;\usepackage{esint}&#10;\usepackage[geometry]{ifsym}&#10;\usepackage{geometry}&#10; \geometry{&#10; a4paper,&#10; total={170mm,225mm},&#10; left=20mm,&#10; top=35mm,&#10;}&#10;&#10;\pagestyle{empty}&#10;\begin{document}&#10;&#10;\begin{table}[H]&#10; \begin{center}&#10;  \begin{minipage}{0.19\textwidth}&#10;   \begin{tabular}{l}&#10;    \\&#10;    \\&#10;    \\RM1a vs. FM&#10;    \\RM1b vs. FM&#10;    \\RM2 vs. FM&#10;    \\RM3 vs. RM2&#10;    \\&#10;    \\&#10;   \end{tabular}&#10;  \end{minipage}&#10;  \begin{minipage}{0.39\textwidth}&#10;   \begin{tabular}{|l|l|} &#10;    \multicolumn{2}{c}{ \textcolor{red}{\textbf{Placebo}} vs. &#10;     \textcolor{magenta}{\textbf{Drug X(210mg)}}}\\&#10;    \multicolumn{1}{c}{$p$-vals}&amp;\multicolumn{1}{c}{Conclusion}\\&#10;    \hline\hline&#10;    0.11&amp;RM1a: Drop BASEPASI\\&#10;    0.16&amp; RM1b: Drop WEIGHT\\&#10;    0.11&amp; RM2: Drop both\\&#10;    $\approx 0$&amp;RM2: Keep TRTPN\\&#10;    \hline \hline&#10;   \end{tabular}&#10;  \end{minipage}&#10;  \begin{minipage}{0.39\textwidth}&#10;   \begin{tabular}{|l|l|} &#10;    \multicolumn{2}{c}{ \textcolor{red}{\textbf{Placebo}} vs. &#10;     \textcolor{green}{\textbf{Drug X(140mg)}}}\\&#10;    \multicolumn{1}{c}{$p$-vals}&amp;\multicolumn{1}{c}{Conclusion}\\&#10;    \hline\hline&#10;    0.17&amp;RM1a: Drop BASEPASI\\&#10;    0.10&amp; RM1b: Drop WEIGHT\\&#10;    0.09&amp; RM2: Drop both\\&#10;   $\approx 0$&amp; RM2: Keep TRTPN\\&#10;    \hline \hline&#10;   \end{tabular}&#10;  \end{minipage}&#10; \end{center}&#10;\end{table}&#10;&#10;&#10;\end{document}"/>
  <p:tag name="IGUANATEXSIZE" val="80"/>
  <p:tag name="IGUANATEXCURSOR" val="445"/>
  <p:tag name="TRANSPARENCY" val="True"/>
  <p:tag name="FILENAME" val=""/>
  <p:tag name="LATEXENGINEID" val="0"/>
  <p:tag name="TEMPFOLDER" val="c:\temp\"/>
  <p:tag name="LATEXFORMHEIGHT" val="378"/>
  <p:tag name="LATEXFORMWIDTH" val="692.25"/>
  <p:tag name="LATEXFORMWRAP" val="True"/>
  <p:tag name="BITMAPVECTOR" val="0"/>
</p:tagLst>
</file>

<file path=ppt/tags/tag34.xml><?xml version="1.0" encoding="utf-8"?>
<p:tagLst xmlns:a="http://schemas.openxmlformats.org/drawingml/2006/main" xmlns:r="http://schemas.openxmlformats.org/officeDocument/2006/relationships" xmlns:p="http://schemas.openxmlformats.org/presentationml/2006/main">
  <p:tag name="OUTPUTDPI" val="1200"/>
  <p:tag name="ORIGINALHEIGHT" val="954.6306"/>
  <p:tag name="ORIGINALWIDTH" val="5814.023"/>
  <p:tag name="OUTPUTTYPE" val="PNG"/>
  <p:tag name="IGUANATEXVERSION" val="160"/>
  <p:tag name="LATEXADDIN" val="\documentclass{article}&#10;\usepackage{anyfontsize,  amsmath, amsfonts, amssymb, amsthm, array, bm, caption, enumitem,  epsfig, fancyhdr, float, graphics, graphicx, hieroglf, inputenc, latexsym, lipsum, listings, mathtools, mwe, pifont, wrapfig, varwidth,  xcolor, xspace}&#10;&#10;\usepackage{esint}&#10;\usepackage[geometry]{ifsym}&#10;\usepackage{geometry}&#10; \geometry{&#10; a4paper,&#10; total={170mm,225mm},&#10; left=20mm,&#10; top=35mm,&#10;}&#10;&#10;\pagestyle{empty}&#10;\begin{document}&#10;\begin{table}[H]&#10; \begin{center}&#10;  \begin{minipage}{0.19\textwidth}&#10;   \begin{tabular}{l}&#10;    \\&#10;    \\&#10;    \\RM1a vs. FM&#10;    \\RM1b vs. FM&#10;    \\RM2 vs. FM&#10;    \\RM3 vs. RM2&#10;    \\&#10;    \\&#10;   \end{tabular}&#10;  \end{minipage}&#10;  \begin{minipage}{0.39\textwidth}&#10;   \begin{tabular}{|l|l|} &#10;    \multicolumn{2}{c}{ \textcolor{blue}{\textbf{Active Control}} &#10;     vs. \textcolor{magenta}{\textbf{Drug X(210mg)}}}\\&#10;    \multicolumn{1}{c}{$p$-vals}&amp;\multicolumn{1}{c}{Conclusion}\\&#10;    \hline\hline&#10;    0.64&amp;RM1a: Drop BASEPASI\\&#10;    0.43&amp; RM1b: Drop WEIGHT\\&#10;    0.65&amp; RM2: Drop both\\&#10;    $\approx 0$&amp;RM2: Keep TRTPN\\&#10;    \hline \hline&#10;   \end{tabular}&#10;  \end{minipage}&#10;    \begin{minipage}{0.39\textwidth}&#10;   \begin{tabular}{|l|l|} &#10;    \multicolumn{2}{c}{\textcolor{blue}{\textbf{Active Control}} &#10;     vs. \textcolor{green}{\textbf{Drug X(140mg)}}}\\&#10;    \multicolumn{1}{c}{$p$-vals}&amp;\multicolumn{1}{c}{Conclusion}\\&#10;    \hline\hline&#10;    0.22&amp;RM1a: Drop BASEPASI\\&#10;    0.18&amp;RM1b: Drop WEIGHT\\&#10;    0.20&amp; RM2: Drop both\\&#10;    0.40&amp;RM3: Drop TRTPN\\&#10;    \hline \hline&#10;   \end{tabular}&#10;  \end{minipage}&#10;  &#10; \end{center}&#10;\end{table}&#10;&#10;&#10;\end{document}"/>
  <p:tag name="IGUANATEXSIZE" val="20"/>
  <p:tag name="IGUANATEXCURSOR" val="1573"/>
  <p:tag name="TRANSPARENCY" val="True"/>
  <p:tag name="FILENAME" val=""/>
  <p:tag name="LATEXENGINEID" val="0"/>
  <p:tag name="TEMPFOLDER" val="c:\temp\"/>
  <p:tag name="LATEXFORMHEIGHT" val="378"/>
  <p:tag name="LATEXFORMWIDTH" val="692"/>
  <p:tag name="LATEXFORMWRAP" val="True"/>
  <p:tag name="BITMAPVECTOR" val="0"/>
</p:tagLst>
</file>

<file path=ppt/tags/tag35.xml><?xml version="1.0" encoding="utf-8"?>
<p:tagLst xmlns:a="http://schemas.openxmlformats.org/drawingml/2006/main" xmlns:r="http://schemas.openxmlformats.org/officeDocument/2006/relationships" xmlns:p="http://schemas.openxmlformats.org/presentationml/2006/main">
  <p:tag name="OUTPUTDPI" val="1200"/>
  <p:tag name="ORIGINALHEIGHT" val="280.465"/>
  <p:tag name="ORIGINALWIDTH" val="930.6336"/>
  <p:tag name="OUTPUTTYPE" val="PNG"/>
  <p:tag name="IGUANATEXVERSION" val="160"/>
  <p:tag name="LATEXADDIN" val="\documentclass{article}&#10;\usepackage{anyfontsize,  amsmath, amsfonts, amssymb, amsthm, array, bm, caption, enumitem,  epsfig, fancyhdr, float, graphics, graphicx, hieroglf, inputenc, latexsym, lipsum, listings, mathtools, mwe, pifont, wrapfig, varwidth,  xcolor, xspace}&#10;&#10;&#10;\pagestyle{empty}&#10;\begin{document}&#10;$$\text{$$Part 3(b):}$$&#10;\vspace{-0.6cm}&#10;$$\text{Survival Analysis}$$&#10;\end{document}"/>
  <p:tag name="IGUANATEXSIZE" val="80"/>
  <p:tag name="IGUANATEXCURSOR" val="375"/>
  <p:tag name="TRANSPARENCY" val="True"/>
  <p:tag name="FILENAME" val=""/>
  <p:tag name="LATEXENGINEID" val="0"/>
  <p:tag name="TEMPFOLDER" val="c:\temp\"/>
  <p:tag name="LATEXFORMHEIGHT" val="378"/>
  <p:tag name="LATEXFORMWIDTH" val="385"/>
  <p:tag name="LATEXFORMWRAP" val="True"/>
  <p:tag name="BITMAPVECTOR" val="0"/>
</p:tagLst>
</file>

<file path=ppt/tags/tag36.xml><?xml version="1.0" encoding="utf-8"?>
<p:tagLst xmlns:a="http://schemas.openxmlformats.org/drawingml/2006/main" xmlns:r="http://schemas.openxmlformats.org/officeDocument/2006/relationships" xmlns:p="http://schemas.openxmlformats.org/presentationml/2006/main">
  <p:tag name="OUTPUTDPI" val="1200"/>
  <p:tag name="ORIGINALHEIGHT" val="274.4657"/>
  <p:tag name="ORIGINALWIDTH" val="1338.583"/>
  <p:tag name="OUTPUTTYPE" val="PNG"/>
  <p:tag name="IGUANATEXVERSION" val="160"/>
  <p:tag name="LATEXADDIN" val="\documentclass{article}&#10;\usepackage{anyfontsize,  amsmath, amsfonts, amssymb, amsthm, array, bm, caption, enumitem,  epsfig, fancyhdr, float, graphics, graphicx, hieroglf, inputenc, latexsym, lipsum, listings, mathtools, mwe, pifont, wrapfig, varwidth,  xcolor, xspace}&#10;&#10;&#10;\pagestyle{empty}&#10;\begin{document}&#10;&#10;$$\text{for the time-to-endpoint:}$$&#10;\vspace{-0.60cm}&#10;$$\text{PASI 75 through week 6}$$&#10;&#10;\end{document}"/>
  <p:tag name="IGUANATEXSIZE" val="80"/>
  <p:tag name="IGUANATEXCURSOR" val="387"/>
  <p:tag name="TRANSPARENCY" val="True"/>
  <p:tag name="FILENAME" val=""/>
  <p:tag name="LATEXENGINEID" val="0"/>
  <p:tag name="TEMPFOLDER" val="c:\temp\"/>
  <p:tag name="LATEXFORMHEIGHT" val="378"/>
  <p:tag name="LATEXFORMWIDTH" val="385"/>
  <p:tag name="LATEXFORMWRAP" val="True"/>
  <p:tag name="BITMAPVECTOR" val="0"/>
</p:tagLst>
</file>

<file path=ppt/tags/tag37.xml><?xml version="1.0" encoding="utf-8"?>
<p:tagLst xmlns:a="http://schemas.openxmlformats.org/drawingml/2006/main" xmlns:r="http://schemas.openxmlformats.org/officeDocument/2006/relationships" xmlns:p="http://schemas.openxmlformats.org/presentationml/2006/main">
  <p:tag name="OUTPUTDPI" val="1200"/>
  <p:tag name="ORIGINALHEIGHT" val="87.73905"/>
  <p:tag name="ORIGINALWIDTH" val="588.6764"/>
  <p:tag name="OUTPUTTYPE" val="PNG"/>
  <p:tag name="IGUANATEXVERSION" val="160"/>
  <p:tag name="LATEXADDIN" val="\documentclass{article}&#10;\usepackage{anyfontsize,  amsmath, amsfonts, amssymb, amsthm, array, bm, caption, enumitem,  epsfig, fancyhdr, float, graphics, graphicx, hieroglf, inputenc, latexsym, lipsum, listings, mathtools, mwe, pifont, wrapfig, varwidth,  xcolor, xspace}&#10;&#10;&#10;\pagestyle{empty}&#10;\begin{document}&#10;&#10;$$\text{The Model}$$&#10;&#10;\end{document}"/>
  <p:tag name="IGUANATEXSIZE" val="80"/>
  <p:tag name="IGUANATEXCURSOR" val="328"/>
  <p:tag name="TRANSPARENCY" val="True"/>
  <p:tag name="FILENAME" val=""/>
  <p:tag name="LATEXENGINEID" val="0"/>
  <p:tag name="TEMPFOLDER" val="c:\temp\"/>
  <p:tag name="LATEXFORMHEIGHT" val="378"/>
  <p:tag name="LATEXFORMWIDTH" val="385"/>
  <p:tag name="LATEXFORMWRAP" val="True"/>
  <p:tag name="BITMAPVECTOR" val="0"/>
</p:tagLst>
</file>

<file path=ppt/tags/tag38.xml><?xml version="1.0" encoding="utf-8"?>
<p:tagLst xmlns:a="http://schemas.openxmlformats.org/drawingml/2006/main" xmlns:r="http://schemas.openxmlformats.org/officeDocument/2006/relationships" xmlns:p="http://schemas.openxmlformats.org/presentationml/2006/main">
  <p:tag name="OUTPUTDPI" val="1200"/>
  <p:tag name="ORIGINALHEIGHT" val="668.9164"/>
  <p:tag name="ORIGINALWIDTH" val="2621.672"/>
  <p:tag name="OUTPUTTYPE" val="PNG"/>
  <p:tag name="IGUANATEXVERSION" val="160"/>
  <p:tag name="LATEXADDIN" val="\documentclass{article}&#10;\usepackage{anyfontsize,  amsmath, amsfonts, amssymb, amsthm, array, bm, caption, enumitem,  epsfig, fancyhdr, float, graphics, graphicx, hieroglf, inputenc, latexsym, lipsum, listings, mathtools, mwe, pifont, wrapfig, varwidth,  xcolor, xspace}&#10;&#10;&#10;\pagestyle{empty}&#10;\begin{document}&#10;&#10;$T = \text{time a subject spends under PASI 75}$&#10;\vspace{-0.20cm}&#10;\begin{itemize}&#10; \item[]\quad  $t=0,1,2,3,4,5$&#10; \subitem\quad $t=0 \rightarrow \text{time of baseline PASI measure}$&#10; \subitem\quad $t=5 \rightarrow \text{visit 6}$&#10;\end{itemize}&#10;&#10;&#10;\end{document}"/>
  <p:tag name="IGUANATEXSIZE" val="80"/>
  <p:tag name="IGUANATEXCURSOR" val="553"/>
  <p:tag name="TRANSPARENCY" val="True"/>
  <p:tag name="FILENAME" val=""/>
  <p:tag name="LATEXENGINEID" val="0"/>
  <p:tag name="TEMPFOLDER" val="c:\temp\"/>
  <p:tag name="LATEXFORMHEIGHT" val="378"/>
  <p:tag name="LATEXFORMWIDTH" val="385"/>
  <p:tag name="LATEXFORMWRAP" val="True"/>
  <p:tag name="BITMAPVECTOR" val="0"/>
</p:tagLst>
</file>

<file path=ppt/tags/tag39.xml><?xml version="1.0" encoding="utf-8"?>
<p:tagLst xmlns:a="http://schemas.openxmlformats.org/drawingml/2006/main" xmlns:r="http://schemas.openxmlformats.org/officeDocument/2006/relationships" xmlns:p="http://schemas.openxmlformats.org/presentationml/2006/main">
  <p:tag name="OUTPUTDPI" val="1200"/>
  <p:tag name="ORIGINALHEIGHT" val="299.9625"/>
  <p:tag name="ORIGINALWIDTH" val="3439.82"/>
  <p:tag name="OUTPUTTYPE" val="PNG"/>
  <p:tag name="IGUANATEXVERSION" val="160"/>
  <p:tag name="LATEXADDIN" val="\documentclass{article}&#10;\usepackage{anyfontsize,  amsmath, amsfonts, amssymb, amsthm, array, bm, caption, enumitem,  epsfig, fancyhdr, float, graphics, graphicx, hieroglf, inputenc, latexsym, lipsum, listings, mathtools, mwe, pifont, wrapfig, varwidth,  xcolor, xspace}&#10;&#10;&#10;\pagestyle{empty}&#10;\begin{document}&#10;&#10;&#10;\begin{equation*}&#10; \begin{split}&#10; S &amp;= \text{probability of &quot;survival&quot; at time } t\\&#10;   &amp;= \text{probability subject does \textit{not} achieve PASI 75 by visit } &#10;   t+1\\&#10; \end{split}&#10;\end{equation*}&#10;&#10;\end{document}"/>
  <p:tag name="IGUANATEXSIZE" val="80"/>
  <p:tag name="IGUANATEXCURSOR" val="509"/>
  <p:tag name="TRANSPARENCY" val="True"/>
  <p:tag name="FILENAME" val=""/>
  <p:tag name="LATEXENGINEID" val="0"/>
  <p:tag name="TEMPFOLDER" val="c:\temp\"/>
  <p:tag name="LATEXFORMHEIGHT" val="378"/>
  <p:tag name="LATEXFORMWIDTH" val="385"/>
  <p:tag name="LATEXFORMWRAP" val="True"/>
  <p:tag name="BITMAPVECTOR" val="0"/>
</p:tagLst>
</file>

<file path=ppt/tags/tag4.xml><?xml version="1.0" encoding="utf-8"?>
<p:tagLst xmlns:a="http://schemas.openxmlformats.org/drawingml/2006/main" xmlns:r="http://schemas.openxmlformats.org/officeDocument/2006/relationships" xmlns:p="http://schemas.openxmlformats.org/presentationml/2006/main">
  <p:tag name="OUTPUTDPI" val="1200"/>
  <p:tag name="ORIGINALHEIGHT" val="280.465"/>
  <p:tag name="ORIGINALWIDTH" val="1687.289"/>
  <p:tag name="OUTPUTTYPE" val="PNG"/>
  <p:tag name="IGUANATEXVERSION" val="160"/>
  <p:tag name="LATEXADDIN" val="\documentclass{article}&#10;\usepackage{anyfontsize,  amsmath, amsfonts, amssymb, amsthm, array, bm, caption, enumitem,  epsfig, fancyhdr, float, graphics, graphicx, hieroglf, inputenc, latexsym, lipsum, listings, mathtools, mwe, pifont, wrapfig, varwidth,  xcolor, xspace}&#10;&#10;&#10;\pagestyle{empty}&#10;\begin{document}&#10;&#10;$$\text{$$Part 3(a):}$$&#10;\vspace{-0.6cm}&#10;$$\text{Analysis of Repeated Measures}$$&#10;&#10;\end{document}"/>
  <p:tag name="IGUANATEXSIZE" val="80"/>
  <p:tag name="IGUANATEXCURSOR" val="388"/>
  <p:tag name="TRANSPARENCY" val="True"/>
  <p:tag name="FILENAME" val=""/>
  <p:tag name="LATEXENGINEID" val="0"/>
  <p:tag name="TEMPFOLDER" val="c:\temp\"/>
  <p:tag name="LATEXFORMHEIGHT" val="378"/>
  <p:tag name="LATEXFORMWIDTH" val="385"/>
  <p:tag name="LATEXFORMWRAP" val="True"/>
  <p:tag name="BITMAPVECTOR" val="0"/>
</p:tagLst>
</file>

<file path=ppt/tags/tag40.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2269.966"/>
  <p:tag name="OUTPUTTYPE" val="PNG"/>
  <p:tag name="IGUANATEXVERSION" val="160"/>
  <p:tag name="LATEXADDIN" val="\documentclass{article}&#10;\usepackage{anyfontsize,  amsmath, amsfonts, amssymb, amsthm, array, bm, caption, enumitem,  epsfig, fancyhdr, float, graphics, graphicx, hieroglf, inputenc, latexsym, lipsum, listings, mathtools, mwe, pifont, wrapfig, varwidth,  xcolor, xspace}&#10;&#10;&#10;\pagestyle{empty}&#10;\begin{document}&#10;&#10;$$\text{The Survival Function: } S(t) = Pr \{T &gt; t \}$$&#10;&#10;\end{document}"/>
  <p:tag name="IGUANATEXSIZE" val="80"/>
  <p:tag name="IGUANATEXCURSOR" val="339"/>
  <p:tag name="TRANSPARENCY" val="True"/>
  <p:tag name="FILENAME" val=""/>
  <p:tag name="LATEXENGINEID" val="0"/>
  <p:tag name="TEMPFOLDER" val="c:\temp\"/>
  <p:tag name="LATEXFORMHEIGHT" val="378"/>
  <p:tag name="LATEXFORMWIDTH" val="385"/>
  <p:tag name="LATEXFORMWRAP" val="True"/>
  <p:tag name="BITMAPVECTOR" val="0"/>
</p:tagLst>
</file>

<file path=ppt/tags/tag41.xml><?xml version="1.0" encoding="utf-8"?>
<p:tagLst xmlns:a="http://schemas.openxmlformats.org/drawingml/2006/main" xmlns:r="http://schemas.openxmlformats.org/officeDocument/2006/relationships" xmlns:p="http://schemas.openxmlformats.org/presentationml/2006/main">
  <p:tag name="OUTPUTDPI" val="1200"/>
  <p:tag name="ORIGINALHEIGHT" val="917.1354"/>
  <p:tag name="ORIGINALWIDTH" val="3973.003"/>
  <p:tag name="OUTPUTTYPE" val="PNG"/>
  <p:tag name="IGUANATEXVERSION" val="160"/>
  <p:tag name="LATEXADDIN" val="\documentclass{article}&#10;\usepackage{anyfontsize,  amsmath, amsfonts, amssymb, amsthm, array, bm, caption, enumitem,  epsfig, fancyhdr, float, graphics, graphicx, hieroglf, inputenc, latexsym, lipsum, listings, mathtools, mwe, pifont, wrapfig, varwidth,  xcolor, xspace}&#10;&#10;&#10;\pagestyle{empty}&#10;\begin{document}&#10;&#10; \begin{itemize}&#10; \item[] Assume:&#10;  \subitem 1. Independence of subjects from randomization&#10;  \subitem 2. Censoring(discontinuation) is independents of the events (achieving PASI 75)&#10;\item[] Use survdiff() and survdiff() functions in &quot;survival&quot; package&#10;    \end{itemize}&#10;&#10;\end{document}"/>
  <p:tag name="IGUANATEXSIZE" val="80"/>
  <p:tag name="IGUANATEXCURSOR" val="499"/>
  <p:tag name="TRANSPARENCY" val="True"/>
  <p:tag name="FILENAME" val=""/>
  <p:tag name="LATEXENGINEID" val="0"/>
  <p:tag name="TEMPFOLDER" val="c:\temp\"/>
  <p:tag name="LATEXFORMHEIGHT" val="378"/>
  <p:tag name="LATEXFORMWIDTH" val="385"/>
  <p:tag name="LATEXFORMWRAP" val="True"/>
  <p:tag name="BITMAPVECTOR" val="0"/>
</p:tagLst>
</file>

<file path=ppt/tags/tag42.xml><?xml version="1.0" encoding="utf-8"?>
<p:tagLst xmlns:a="http://schemas.openxmlformats.org/drawingml/2006/main" xmlns:r="http://schemas.openxmlformats.org/officeDocument/2006/relationships" xmlns:p="http://schemas.openxmlformats.org/presentationml/2006/main">
  <p:tag name="OUTPUTDPI" val="1200"/>
  <p:tag name="ORIGINALHEIGHT" val="86.23921"/>
  <p:tag name="ORIGINALWIDTH" val="590.9261"/>
  <p:tag name="OUTPUTTYPE" val="PNG"/>
  <p:tag name="IGUANATEXVERSION" val="160"/>
  <p:tag name="LATEXADDIN" val="\documentclass{article}&#10;\usepackage{anyfontsize,  amsmath, amsfonts, amssymb, amsthm, array, bm, caption, enumitem,  epsfig, fancyhdr, float, graphics, graphicx, hieroglf, inputenc, latexsym, lipsum, listings, mathtools, mwe, pifont, wrapfig, varwidth,  xcolor, xspace}&#10;&#10;&#10;\pagestyle{empty}&#10;\begin{document}&#10;&#10;$$\text{Estimation}$$&#10;&#10;\end{document}"/>
  <p:tag name="IGUANATEXSIZE" val="80"/>
  <p:tag name="IGUANATEXCURSOR" val="329"/>
  <p:tag name="TRANSPARENCY" val="True"/>
  <p:tag name="FILENAME" val=""/>
  <p:tag name="LATEXENGINEID" val="0"/>
  <p:tag name="TEMPFOLDER" val="c:\temp\"/>
  <p:tag name="LATEXFORMHEIGHT" val="378"/>
  <p:tag name="LATEXFORMWIDTH" val="385"/>
  <p:tag name="LATEXFORMWRAP" val="True"/>
  <p:tag name="BITMAPVECTOR" val="0"/>
</p:tagLst>
</file>

<file path=ppt/tags/tag43.xml><?xml version="1.0" encoding="utf-8"?>
<p:tagLst xmlns:a="http://schemas.openxmlformats.org/drawingml/2006/main" xmlns:r="http://schemas.openxmlformats.org/officeDocument/2006/relationships" xmlns:p="http://schemas.openxmlformats.org/presentationml/2006/main">
  <p:tag name="OUTPUTDPI" val="1200"/>
  <p:tag name="ORIGINALHEIGHT" val="175.478"/>
  <p:tag name="ORIGINALWIDTH" val="1573.303"/>
  <p:tag name="OUTPUTTYPE" val="PNG"/>
  <p:tag name="IGUANATEXVERSION" val="160"/>
  <p:tag name="LATEXADDIN" val="\documentclass{article}&#10;\usepackage{anyfontsize,  amsmath, amsfonts, amssymb, amsthm, array, bm, caption, enumitem,  epsfig, fancyhdr, float, graphics, graphicx, hieroglf, inputenc, latexsym, lipsum, listings, mathtools, mwe, pifont, wrapfig, varwidth,  xcolor, xspace}&#10;&#10;&#10;\pagestyle{empty}&#10;\begin{document}&#10;&#10;$$\underline{\text{Kaplan-Meier Estimate, }\widehat{S}(t)}$$&#10;\end{document}"/>
  <p:tag name="IGUANATEXSIZE" val="80"/>
  <p:tag name="IGUANATEXCURSOR" val="368"/>
  <p:tag name="TRANSPARENCY" val="True"/>
  <p:tag name="FILENAME" val=""/>
  <p:tag name="LATEXENGINEID" val="0"/>
  <p:tag name="TEMPFOLDER" val="c:\temp\"/>
  <p:tag name="LATEXFORMHEIGHT" val="378"/>
  <p:tag name="LATEXFORMWIDTH" val="385"/>
  <p:tag name="LATEXFORMWRAP" val="True"/>
  <p:tag name="BITMAPVECTOR" val="0"/>
</p:tagLst>
</file>

<file path=ppt/tags/tag44.xml><?xml version="1.0" encoding="utf-8"?>
<p:tagLst xmlns:a="http://schemas.openxmlformats.org/drawingml/2006/main" xmlns:r="http://schemas.openxmlformats.org/officeDocument/2006/relationships" xmlns:p="http://schemas.openxmlformats.org/presentationml/2006/main">
  <p:tag name="OUTPUTDPI" val="1200"/>
  <p:tag name="ORIGINALHEIGHT" val="1844.769"/>
  <p:tag name="ORIGINALWIDTH" val="4107.986"/>
  <p:tag name="OUTPUTTYPE" val="PNG"/>
  <p:tag name="IGUANATEXVERSION" val="160"/>
  <p:tag name="LATEXADDIN" val="\documentclass{article}&#10;\usepackage{anyfontsize,  amsmath, amsfonts, amssymb, amsthm, array, bm, caption, enumitem,  epsfig, fancyhdr, float, graphics, graphicx, hieroglf, inputenc, latexsym, lipsum, listings, mathtools, mwe, pifont, wrapfig, varwidth,  xcolor, xspace}&#10;&#10;&#10;\pagestyle{empty}&#10;\begin{document}&#10;&#10;Computes the product-limit of survival probabilities:&#10;\begin{itemize}&#10;\item[$\bullet$] First, if PASI 75 occurs for a subject at a visit, compute the &#10;proportion of those having this event to the remaining &quot;at-risk&quot; (..remaining from &#10;those who had the event previously OR have been censored): &#10;$\frac{p_{(k)}}{R_{(k)}}$ &#10;\item[$\bullet$] Then, compute one minus this proportion; a 'survival' proportion.&#10;\item[$\bullet$] Finally, find the survival probabilities  as the \textit{cumulative} products from the distinct event times $\tau(k)$, up to and including the current event time:&#10;\end{itemize}&#10;$$\widehat{S}_{KM}(t)=\prod_{k\;:\;\tau(k) \leq t} {\Bigg(}1 - &#10;\frac{p_{(k)}}{R_{(k)}} {\Bigg)}$$&#10;&#10;\end{document}"/>
  <p:tag name="IGUANATEXSIZE" val="80"/>
  <p:tag name="IGUANATEXCURSOR" val="638"/>
  <p:tag name="TRANSPARENCY" val="True"/>
  <p:tag name="FILENAME" val=""/>
  <p:tag name="LATEXENGINEID" val="0"/>
  <p:tag name="TEMPFOLDER" val="c:\temp\"/>
  <p:tag name="LATEXFORMHEIGHT" val="378"/>
  <p:tag name="LATEXFORMWIDTH" val="385"/>
  <p:tag name="LATEXFORMWRAP" val="True"/>
  <p:tag name="BITMAPVECTOR" val="0"/>
</p:tagLst>
</file>

<file path=ppt/tags/tag45.xml><?xml version="1.0" encoding="utf-8"?>
<p:tagLst xmlns:a="http://schemas.openxmlformats.org/drawingml/2006/main" xmlns:r="http://schemas.openxmlformats.org/officeDocument/2006/relationships" xmlns:p="http://schemas.openxmlformats.org/presentationml/2006/main">
  <p:tag name="OUTPUTDPI" val="1200"/>
  <p:tag name="ORIGINALHEIGHT" val="109.4863"/>
  <p:tag name="ORIGINALWIDTH" val="392.9509"/>
  <p:tag name="OUTPUTTYPE" val="PNG"/>
  <p:tag name="IGUANATEXVERSION" val="160"/>
  <p:tag name="LATEXADDIN" val="\documentclass{article}&#10;\usepackage{anyfontsize,  amsmath, amsfonts, amssymb, amsthm, array, bm, caption, enumitem,  epsfig, fancyhdr, float, graphics, graphicx, hieroglf, inputenc, latexsym, lipsum, listings, mathtools, mwe, pifont, wrapfig, varwidth,  xcolor, xspace}&#10;&#10;&#10;\pagestyle{empty}&#10;\begin{document}&#10;&#10;$$\text{Testing}$$&#10;&#10;\end{document}"/>
  <p:tag name="IGUANATEXSIZE" val="80"/>
  <p:tag name="IGUANATEXCURSOR" val="326"/>
  <p:tag name="TRANSPARENCY" val="True"/>
  <p:tag name="FILENAME" val=""/>
  <p:tag name="LATEXENGINEID" val="0"/>
  <p:tag name="TEMPFOLDER" val="c:\temp\"/>
  <p:tag name="LATEXFORMHEIGHT" val="378"/>
  <p:tag name="LATEXFORMWIDTH" val="385"/>
  <p:tag name="LATEXFORMWRAP" val="True"/>
  <p:tag name="BITMAPVECTOR" val="0"/>
</p:tagLst>
</file>

<file path=ppt/tags/tag46.xml><?xml version="1.0" encoding="utf-8"?>
<p:tagLst xmlns:a="http://schemas.openxmlformats.org/drawingml/2006/main" xmlns:r="http://schemas.openxmlformats.org/officeDocument/2006/relationships" xmlns:p="http://schemas.openxmlformats.org/presentationml/2006/main">
  <p:tag name="OUTPUTDPI" val="1200"/>
  <p:tag name="ORIGINALHEIGHT" val="130.4837"/>
  <p:tag name="ORIGINALWIDTH" val="806.8991"/>
  <p:tag name="OUTPUTTYPE" val="PNG"/>
  <p:tag name="IGUANATEXVERSION" val="160"/>
  <p:tag name="LATEXADDIN" val="\documentclass{article}&#10;\usepackage{anyfontsize,  amsmath, amsfonts, amssymb, amsthm, array, bm, caption, enumitem,  epsfig, fancyhdr, float, graphics, graphicx, hieroglf, inputenc, latexsym, lipsum, listings, mathtools, mwe, pifont, wrapfig, varwidth,  xcolor, xspace}&#10;&#10;&#10;\pagestyle{empty}&#10;\begin{document}&#10;&#10;$$\underline{\text{Log-Rank Test}}$$&#10;\end{document}"/>
  <p:tag name="IGUANATEXSIZE" val="80"/>
  <p:tag name="IGUANATEXCURSOR" val="342"/>
  <p:tag name="TRANSPARENCY" val="True"/>
  <p:tag name="FILENAME" val=""/>
  <p:tag name="LATEXENGINEID" val="0"/>
  <p:tag name="TEMPFOLDER" val="c:\temp\"/>
  <p:tag name="LATEXFORMHEIGHT" val="378"/>
  <p:tag name="LATEXFORMWIDTH" val="385"/>
  <p:tag name="LATEXFORMWRAP" val="True"/>
  <p:tag name="BITMAPVECTOR" val="0"/>
</p:tagLst>
</file>

<file path=ppt/tags/tag47.xml><?xml version="1.0" encoding="utf-8"?>
<p:tagLst xmlns:a="http://schemas.openxmlformats.org/drawingml/2006/main" xmlns:r="http://schemas.openxmlformats.org/officeDocument/2006/relationships" xmlns:p="http://schemas.openxmlformats.org/presentationml/2006/main">
  <p:tag name="OUTPUTDPI" val="1200"/>
  <p:tag name="ORIGINALHEIGHT" val="992.126"/>
  <p:tag name="ORIGINALWIDTH" val="3496.063"/>
  <p:tag name="OUTPUTTYPE" val="PNG"/>
  <p:tag name="IGUANATEXVERSION" val="160"/>
  <p:tag name="LATEXADDIN" val="\documentclass{article}&#10;\usepackage{anyfontsize,  amsmath, amsfonts, amssymb, amsthm, array, bm, caption, enumitem,  epsfig, fancyhdr, float, graphics, graphicx, hieroglf, inputenc, latexsym, lipsum, listings, mathtools, mwe, pifont, wrapfig, varwidth,  xcolor, xspace}&#10;&#10;&#10;\pagestyle{empty}&#10;\begin{document}&#10;&#10;\begin{itemize}&#10; \item[] Assume:&#10; \subitem1. Independence between two group being compared&#10; \subitem2. Similar censoring patterns for the groups&#10; \subitem3. Respective survival curves $S_0(t)$ and $S_1(t)$ are related as:&#10;  $$S_1(t) = [S_0(t)]^{\theta} \quad \text{ for } \theta &gt;0 \text{ and &#10;  all } t$$&#10;\end{itemize}&#10;&#10;\end{document}"/>
  <p:tag name="IGUANATEXSIZE" val="80"/>
  <p:tag name="IGUANATEXCURSOR" val="528"/>
  <p:tag name="TRANSPARENCY" val="True"/>
  <p:tag name="FILENAME" val=""/>
  <p:tag name="LATEXENGINEID" val="0"/>
  <p:tag name="TEMPFOLDER" val="c:\temp\"/>
  <p:tag name="LATEXFORMHEIGHT" val="360.75"/>
  <p:tag name="LATEXFORMWIDTH" val="385"/>
  <p:tag name="LATEXFORMWRAP" val="True"/>
  <p:tag name="BITMAPVECTOR" val="0"/>
</p:tagLst>
</file>

<file path=ppt/tags/tag48.xml><?xml version="1.0" encoding="utf-8"?>
<p:tagLst xmlns:a="http://schemas.openxmlformats.org/drawingml/2006/main" xmlns:r="http://schemas.openxmlformats.org/officeDocument/2006/relationships" xmlns:p="http://schemas.openxmlformats.org/presentationml/2006/main">
  <p:tag name="OUTPUTDPI" val="1200"/>
  <p:tag name="ORIGINALHEIGHT" val="311.961"/>
  <p:tag name="ORIGINALWIDTH" val="1588.301"/>
  <p:tag name="OUTPUTTYPE" val="PNG"/>
  <p:tag name="IGUANATEXVERSION" val="160"/>
  <p:tag name="LATEXADDIN" val="\documentclass{article}&#10;\usepackage{anyfontsize,  amsmath, amsfonts, amssymb, amsthm, array, bm, caption, enumitem,  epsfig, fancyhdr, float, graphics, graphicx, hieroglf, inputenc, latexsym, lipsum, listings, mathtools, mwe, pifont, wrapfig, varwidth,  xcolor, xspace}&#10;&#10;&#10;\pagestyle{empty}&#10;\begin{document}&#10;&#10;\begin{itemize}&#10; \item[] Hypotheses:&#10; \subitem $H_0: \theta =1 \text{ vs. } H_1: \theta \neq 1$&#10;\end{itemize}&#10;&#10;&#10;\end{document}"/>
  <p:tag name="IGUANATEXSIZE" val="80"/>
  <p:tag name="IGUANATEXCURSOR" val="418"/>
  <p:tag name="TRANSPARENCY" val="True"/>
  <p:tag name="FILENAME" val=""/>
  <p:tag name="LATEXENGINEID" val="0"/>
  <p:tag name="TEMPFOLDER" val="c:\temp\"/>
  <p:tag name="LATEXFORMHEIGHT" val="378"/>
  <p:tag name="LATEXFORMWIDTH" val="385"/>
  <p:tag name="LATEXFORMWRAP" val="True"/>
  <p:tag name="BITMAPVECTOR" val="0"/>
</p:tagLst>
</file>

<file path=ppt/tags/tag49.xml><?xml version="1.0" encoding="utf-8"?>
<p:tagLst xmlns:a="http://schemas.openxmlformats.org/drawingml/2006/main" xmlns:r="http://schemas.openxmlformats.org/officeDocument/2006/relationships" xmlns:p="http://schemas.openxmlformats.org/presentationml/2006/main">
  <p:tag name="OUTPUTDPI" val="1200"/>
  <p:tag name="ORIGINALHEIGHT" val="130.4837"/>
  <p:tag name="ORIGINALWIDTH" val="806.8991"/>
  <p:tag name="OUTPUTTYPE" val="PNG"/>
  <p:tag name="IGUANATEXVERSION" val="160"/>
  <p:tag name="LATEXADDIN" val="\documentclass{article}&#10;\usepackage{anyfontsize,  amsmath, amsfonts, amssymb, amsthm, array, bm, caption, enumitem,  epsfig, fancyhdr, float, graphics, graphicx, hieroglf, inputenc, latexsym, lipsum, listings, mathtools, mwe, pifont, wrapfig, varwidth,  xcolor, xspace}&#10;&#10;&#10;\pagestyle{empty}&#10;\begin{document}&#10;&#10;$$\underline{\text{Log-Rank Test}}$$&#10;\end{document}"/>
  <p:tag name="IGUANATEXSIZE" val="80"/>
  <p:tag name="IGUANATEXCURSOR" val="342"/>
  <p:tag name="TRANSPARENCY" val="True"/>
  <p:tag name="FILENAME" val=""/>
  <p:tag name="LATEXENGINEID" val="0"/>
  <p:tag name="TEMPFOLDER" val="c:\temp\"/>
  <p:tag name="LATEXFORMHEIGHT" val="378"/>
  <p:tag name="LATEXFORMWIDTH" val="385"/>
  <p:tag name="LATEXFORMWRAP" val="True"/>
  <p:tag name="BITMAPVECTOR" val="0"/>
</p:tagLst>
</file>

<file path=ppt/tags/tag5.xml><?xml version="1.0" encoding="utf-8"?>
<p:tagLst xmlns:a="http://schemas.openxmlformats.org/drawingml/2006/main" xmlns:r="http://schemas.openxmlformats.org/officeDocument/2006/relationships" xmlns:p="http://schemas.openxmlformats.org/presentationml/2006/main">
  <p:tag name="OUTPUTDPI" val="1200"/>
  <p:tag name="ORIGINALHEIGHT" val="436.4454"/>
  <p:tag name="ORIGINALWIDTH" val="1819.273"/>
  <p:tag name="OUTPUTTYPE" val="PNG"/>
  <p:tag name="IGUANATEXVERSION" val="160"/>
  <p:tag name="LATEXADDIN" val="\documentclass{article}&#10;\usepackage{anyfontsize,  amsmath, amsfonts, amssymb, amsthm, array, bm, caption, enumitem,  epsfig, fancyhdr, float, graphics, graphicx, hieroglf, inputenc, latexsym, lipsum, listings, mathtools, mwe, pifont, wrapfig, varwidth,  xcolor, xspace}&#10;&#10;&#10;\pagestyle{empty}&#10;\begin{document}&#10;&#10;$$\text{A linear mixed effects model}$$&#10;\vspace{-0.60cm}&#10;$$\text{for the \% reduction from baseline}$$&#10;\vspace{-0.60cm}&#10;$$\text{PASI through week 6}$$&#10;&#10;\end{document}"/>
  <p:tag name="IGUANATEXSIZE" val="80"/>
  <p:tag name="IGUANATEXCURSOR" val="308"/>
  <p:tag name="TRANSPARENCY" val="True"/>
  <p:tag name="FILENAME" val=""/>
  <p:tag name="LATEXENGINEID" val="0"/>
  <p:tag name="TEMPFOLDER" val="c:\temp\"/>
  <p:tag name="LATEXFORMHEIGHT" val="378"/>
  <p:tag name="LATEXFORMWIDTH" val="385"/>
  <p:tag name="LATEXFORMWRAP" val="True"/>
  <p:tag name="BITMAPVECTOR" val="0"/>
</p:tagLst>
</file>

<file path=ppt/tags/tag50.xml><?xml version="1.0" encoding="utf-8"?>
<p:tagLst xmlns:a="http://schemas.openxmlformats.org/drawingml/2006/main" xmlns:r="http://schemas.openxmlformats.org/officeDocument/2006/relationships" xmlns:p="http://schemas.openxmlformats.org/presentationml/2006/main">
  <p:tag name="OUTPUTDPI" val="1200"/>
  <p:tag name="ORIGINALHEIGHT" val="1361.83"/>
  <p:tag name="ORIGINALWIDTH" val="4098.237"/>
  <p:tag name="OUTPUTTYPE" val="PNG"/>
  <p:tag name="IGUANATEXVERSION" val="160"/>
  <p:tag name="LATEXADDIN" val="\documentclass{article}&#10;\usepackage{anyfontsize,  amsmath, amsfonts, amssymb, amsthm, array, bm, caption, enumitem,  epsfig, fancyhdr, float, graphics, graphicx, hieroglf, inputenc, latexsym, lipsum, listings, mathtools, mwe, pifont, wrapfig, varwidth,  xcolor, xspace}&#10;&#10;&#10;\pagestyle{empty}&#10;\begin{document}&#10;&#10;\begin{itemize}&#10;\item The test is analogous to the Mantel-Haenszel Procedure &#10;\item Association of several $2\times2$ tables tested by comparison to a  &#10;$\chi^2$ distribution using Mantel-Haenszel statistic: &#10;$\chi_{M-H}^2 = \frac{{\big(}{\big|}\sum_{i=1}^{\tau}y_{1i} - &#10;\sum_{i=1}^{\tau}n_{1i}y_{i}/n_{i}{\big|} &#10;-0.5{\big)}^2}{\sum_{i=1}^{\tau} Var(y_{1i})}$.&#10;\subitem 1. The $\tau$ distinct event times are the 'strata', thus $\tau$ total &#10;tables&#10;\subitem 2. The event (achieving PASI 75) and non-event ('surviving') are &#10; the 'outcomes'&#10;\subitem 3. The groups being compared in the test are the 'exposures':&#10;\end{itemize}&#10;&#10;\end{document}"/>
  <p:tag name="IGUANATEXSIZE" val="80"/>
  <p:tag name="IGUANATEXCURSOR" val="918"/>
  <p:tag name="TRANSPARENCY" val="True"/>
  <p:tag name="FILENAME" val=""/>
  <p:tag name="LATEXENGINEID" val="0"/>
  <p:tag name="TEMPFOLDER" val="c:\temp\"/>
  <p:tag name="LATEXFORMHEIGHT" val="378"/>
  <p:tag name="LATEXFORMWIDTH" val="708"/>
  <p:tag name="LATEXFORMWRAP" val="True"/>
  <p:tag name="BITMAPVECTOR" val="0"/>
</p:tagLst>
</file>

<file path=ppt/tags/tag51.xml><?xml version="1.0" encoding="utf-8"?>
<p:tagLst xmlns:a="http://schemas.openxmlformats.org/drawingml/2006/main" xmlns:r="http://schemas.openxmlformats.org/officeDocument/2006/relationships" xmlns:p="http://schemas.openxmlformats.org/presentationml/2006/main">
  <p:tag name="OUTPUTDPI" val="1200"/>
  <p:tag name="ORIGINALHEIGHT" val="716.1605"/>
  <p:tag name="ORIGINALWIDTH" val="3824.522"/>
  <p:tag name="OUTPUTTYPE" val="PNG"/>
  <p:tag name="IGUANATEXVERSION" val="160"/>
  <p:tag name="LATEXADDIN" val="\documentclass{article}&#10;\usepackage{anyfontsize,  amsmath, amsfonts, amssymb, amsthm, array, bm, caption, enumitem,  epsfig, fancyhdr, float, graphics, graphicx, hieroglf, inputenc, latexsym, lipsum, listings, mathtools, mwe, pifont, wrapfig, varwidth,  xcolor, xspace}&#10;&#10;&#10;\pagestyle{empty}&#10;\begin{document}&#10;&#10;\begin{table}[H]&#10; \begin{center}&#10;  \begin{minipage}{0.35\textwidth}&#10;   \begin{tabular}{r}&#10;    \\&#10;    \underline{\textit{Outcomes}}\\&#10;    Achieved PASI 75\\&#10;    Not Achieved PASI 75\\ \hline&#10;    At 'Risk':\\&#10;   \end{tabular}&#10;  \end{minipage}&#10;  \begin{minipage}{0.40\textwidth}&#10;   \begin{tabular}{|cc|}&#10;    \multicolumn{2}{c}{\textit{\underline{Exposures}}}\\&#10;    \multicolumn{1}{c}{Drug X(140mg)}&amp;&#10;    \multicolumn{1}{c}{Placebo}\\ \hline&#10;    $y_{1i}$&amp;$y_{2i}$\\&#10;    $n_{1i} - y_{1i}$&amp;$n_{2i} - y_{2i}$\\ \hline&#10;    \multicolumn{1}{c}{$n_{1i}$}&amp;&#10;    \multicolumn{1}{c}{$n_{2i}$}\\ &#10;    \end{tabular}&#10;    \end{minipage}&#10;     \begin{minipage}{0.20\textwidth}&#10;     \begin{tabular}{c}&#10;       \\&#10;      Total\\&#10;      $y_i$\\&#10;      $n_i-y_i$\\\hline&#10;      $n_i$\\&#10;     \end{tabular}&#10;    \end{minipage}&#10;  \end{center}&#10;\end{table}&#10;&#10;\end{document}"/>
  <p:tag name="IGUANATEXSIZE" val="80"/>
  <p:tag name="IGUANATEXCURSOR" val="952"/>
  <p:tag name="TRANSPARENCY" val="True"/>
  <p:tag name="FILENAME" val=""/>
  <p:tag name="LATEXENGINEID" val="0"/>
  <p:tag name="TEMPFOLDER" val="c:\temp\"/>
  <p:tag name="LATEXFORMHEIGHT" val="378"/>
  <p:tag name="LATEXFORMWIDTH" val="385"/>
  <p:tag name="LATEXFORMWRAP" val="True"/>
  <p:tag name="BITMAPVECTOR" val="0"/>
</p:tagLst>
</file>

<file path=ppt/tags/tag52.xml><?xml version="1.0" encoding="utf-8"?>
<p:tagLst xmlns:a="http://schemas.openxmlformats.org/drawingml/2006/main" xmlns:r="http://schemas.openxmlformats.org/officeDocument/2006/relationships" xmlns:p="http://schemas.openxmlformats.org/presentationml/2006/main">
  <p:tag name="OUTPUTDPI" val="1200"/>
  <p:tag name="ORIGINALHEIGHT" val="109.4863"/>
  <p:tag name="ORIGINALWIDTH" val="392.9509"/>
  <p:tag name="OUTPUTTYPE" val="PNG"/>
  <p:tag name="IGUANATEXVERSION" val="160"/>
  <p:tag name="LATEXADDIN" val="\documentclass{article}&#10;\usepackage{anyfontsize,  amsmath, amsfonts, amssymb, amsthm, array, bm, caption, enumitem,  epsfig, fancyhdr, float, graphics, graphicx, hieroglf, inputenc, latexsym, lipsum, listings, mathtools, mwe, pifont, wrapfig, varwidth,  xcolor, xspace}&#10;&#10;&#10;\pagestyle{empty}&#10;\begin{document}&#10;&#10;$$\text{Testing}$$&#10;&#10;\end{document}"/>
  <p:tag name="IGUANATEXSIZE" val="80"/>
  <p:tag name="IGUANATEXCURSOR" val="326"/>
  <p:tag name="TRANSPARENCY" val="True"/>
  <p:tag name="FILENAME" val=""/>
  <p:tag name="LATEXENGINEID" val="0"/>
  <p:tag name="TEMPFOLDER" val="c:\temp\"/>
  <p:tag name="LATEXFORMHEIGHT" val="378"/>
  <p:tag name="LATEXFORMWIDTH" val="385"/>
  <p:tag name="LATEXFORMWRAP" val="True"/>
  <p:tag name="BITMAPVECTOR" val="0"/>
</p:tagLst>
</file>

<file path=ppt/tags/tag53.xml><?xml version="1.0" encoding="utf-8"?>
<p:tagLst xmlns:a="http://schemas.openxmlformats.org/drawingml/2006/main" xmlns:r="http://schemas.openxmlformats.org/officeDocument/2006/relationships" xmlns:p="http://schemas.openxmlformats.org/presentationml/2006/main">
  <p:tag name="OUTPUTDPI" val="1200"/>
  <p:tag name="ORIGINALHEIGHT" val="912.6359"/>
  <p:tag name="ORIGINALWIDTH" val="3412.073"/>
  <p:tag name="OUTPUTTYPE" val="PNG"/>
  <p:tag name="IGUANATEXVERSION" val="160"/>
  <p:tag name="LATEXADDIN" val="\documentclass{article}&#10;\usepackage{anyfontsize,  amsmath, amsfonts, amssymb, amsthm, array, bm, caption, enumitem,  epsfig, fancyhdr, float, graphics, graphicx, hieroglf, inputenc, latexsym, lipsum, listings, mathtools, mwe, pifont, wrapfig, varwidth,  xcolor, xspace}&#10;&#10;&#10;\pagestyle{empty}&#10;\begin{document}&#10;&#10;\begin{table}[H]&#10; \begin{center}&#10;  \begin{minipage}{0.60\textwidth}&#10;   \begin{tabular}{l}&#10; \multicolumn{1}{l}{\textit{\textbf{Legend:}}}\\&#10; \\&#10; $H_1$ : \textcolor{red}{\textbf{Placebo}} vs. &#10; \textcolor{magenta}{\textbf{Drug &#10; X(210mg)}}\\&#10; $H_3$ : \textcolor{red}{\textbf{Placebo}} vs. &#10; \textcolor{green}{\textbf{Drug X(140mg)}}\\&#10; $H_2$ : \textcolor{blue}{\textbf{Active Control}} vs. &#10; \textcolor{magenta}{\textbf{Drug X(210mg)}}\\&#10; $H_4$ : \textcolor{blue}{\textbf{Active Control}} vs. &#10; \textcolor{green}{\textbf{Drug X(140mg)}}\\&#10;     \end{tabular}&#10;  \end{minipage}&#10;  \begin{minipage}{0.35\textwidth}&#10;   \begin{tabular}{||r||} &#10;    \multicolumn{1}{c}{}\\&#10;    \multicolumn{1}{c}{$p$-values}\\&#10;      \hline\hline&#10;   $&lt; 2 \times 10^{-16}$\\&#10;   $&lt; 2 \times 10^{-16}$\\&#10;   $ 2 \times 10^{-12}$\\&#10;  $0.8$ \\&#10;   \hline \hline&#10;   \end{tabular}&#10;  \end{minipage}&#10; \end{center}&#10;\end{table}&#10;&#10;\end{document}"/>
  <p:tag name="IGUANATEXSIZE" val="80"/>
  <p:tag name="IGUANATEXCURSOR" val="1193"/>
  <p:tag name="TRANSPARENCY" val="True"/>
  <p:tag name="FILENAME" val=""/>
  <p:tag name="LATEXENGINEID" val="0"/>
  <p:tag name="TEMPFOLDER" val="c:\temp\"/>
  <p:tag name="LATEXFORMHEIGHT" val="378"/>
  <p:tag name="LATEXFORMWIDTH" val="385"/>
  <p:tag name="LATEXFORMWRAP" val="True"/>
  <p:tag name="BITMAPVECTOR" val="0"/>
</p:tagLst>
</file>

<file path=ppt/tags/tag54.xml><?xml version="1.0" encoding="utf-8"?>
<p:tagLst xmlns:a="http://schemas.openxmlformats.org/drawingml/2006/main" xmlns:r="http://schemas.openxmlformats.org/officeDocument/2006/relationships" xmlns:p="http://schemas.openxmlformats.org/presentationml/2006/main">
  <p:tag name="OUTPUTDPI" val="1200"/>
  <p:tag name="ORIGINALHEIGHT" val="2252.719"/>
  <p:tag name="ORIGINALWIDTH" val="2380.952"/>
  <p:tag name="OUTPUTTYPE" val="PNG"/>
  <p:tag name="IGUANATEXVERSION" val="160"/>
  <p:tag name="LATEXADDIN" val="\documentclass{article}&#10;\usepackage{anyfontsize,  amsmath, amsfonts, amssymb, amsthm, array, bm, caption, enumitem,  epsfig, fancyhdr, float, graphics, graphicx, hieroglf, inputenc, latexsym, lipsum, listings, mathtools, mwe, pifont, wrapfig, varwidth,  xcolor, xspace}&#10;&#10;&#10;\pagestyle{empty}&#10;\begin{document}&#10;&#10;&#10;\begin{itemize}&#10; \item Estimates are non-parametric, robust&#10; \item The steeper the slope (i.e. magenta curve &#10;&#10; \subitem for Drug X(210mg)), the higher &#10; \subitem the 'hazard', namely the &#10; \subitem 'hazard of achieving PASI 75&#10;  \item The shallower the slope &#10; \subitem  (i.e. red curve for Placebo), &#10;  \subitem the lower the 'hazard'&#10;  \subitem of achieving PASI 75&#10; \item All estimates are above 0.80 &#10; \subitem by visit 6, interim analysis&#10; \end{itemize}&#10;\end{document}"/>
  <p:tag name="IGUANATEXSIZE" val="80"/>
  <p:tag name="IGUANATEXCURSOR" val="768"/>
  <p:tag name="TRANSPARENCY" val="True"/>
  <p:tag name="FILENAME" val=""/>
  <p:tag name="LATEXENGINEID" val="0"/>
  <p:tag name="TEMPFOLDER" val="c:\temp\"/>
  <p:tag name="LATEXFORMHEIGHT" val="378"/>
  <p:tag name="LATEXFORMWIDTH" val="385"/>
  <p:tag name="LATEXFORMWRAP" val="True"/>
  <p:tag name="BITMAPVECTOR" val="0"/>
</p:tagLst>
</file>

<file path=ppt/tags/tag55.xml><?xml version="1.0" encoding="utf-8"?>
<p:tagLst xmlns:a="http://schemas.openxmlformats.org/drawingml/2006/main" xmlns:r="http://schemas.openxmlformats.org/officeDocument/2006/relationships" xmlns:p="http://schemas.openxmlformats.org/presentationml/2006/main">
  <p:tag name="OUTPUTDPI" val="1200"/>
  <p:tag name="ORIGINALHEIGHT" val="614.1732"/>
  <p:tag name="ORIGINALWIDTH" val="3412.073"/>
  <p:tag name="OUTPUTTYPE" val="PNG"/>
  <p:tag name="IGUANATEXVERSION" val="160"/>
  <p:tag name="LATEXADDIN" val="\documentclass{article}&#10;\usepackage{anyfontsize,  amsmath, amsfonts, amssymb, amsthm, array, bm, caption, enumitem,  epsfig, fancyhdr, float, graphics, graphicx, hieroglf, inputenc, latexsym, lipsum, listings, mathtools, mwe, pifont, wrapfig, varwidth,  xcolor, xspace}&#10;&#10;&#10;\pagestyle{empty}&#10;\begin{document}&#10;\begin{table}[H]&#10; \begin{center}&#10;  \begin{minipage}{0.60\textwidth}&#10;   \begin{tabular}{l}&#10;    \multicolumn{1}{l}{\textit{\textbf{Legend:}}}\\&#10;    $\alpha = 0.01$\\&#10;    $H_1$ : \textcolor{red}{\textbf{Placebo}} vs. &#10;    \textcolor{magenta}{\textbf{Drug &#10;      X(210mg)}}\\&#10;    $H_3$ : \textcolor{red}{\textbf{Placebo}} vs. &#10;    \textcolor{green}{\textbf{Drug X(140mg)}}\\&#10;   \end{tabular}&#10;  \end{minipage}&#10;  \begin{minipage}{0.35\textwidth}&#10;   \begin{tabular}{||r||} &#10;    \multicolumn{1}{c}{}\\&#10;    \multicolumn{1}{c}{$p$-values}\\&#10;    \hline\hline&#10;    $&lt; 2 \times 10^{-16}$\\&#10;    $&lt; 2 \times 10^{-16}$\\&#10;    \hline \hline&#10;   \end{tabular}&#10;  \end{minipage}&#10; \end{center}&#10;\end{table}&#10;&#10;&#10;\end{document}"/>
  <p:tag name="IGUANATEXSIZE" val="80"/>
  <p:tag name="IGUANATEXCURSOR" val="454"/>
  <p:tag name="TRANSPARENCY" val="True"/>
  <p:tag name="FILENAME" val=""/>
  <p:tag name="LATEXENGINEID" val="0"/>
  <p:tag name="TEMPFOLDER" val="c:\temp\"/>
  <p:tag name="LATEXFORMHEIGHT" val="378"/>
  <p:tag name="LATEXFORMWIDTH" val="670.5"/>
  <p:tag name="LATEXFORMWRAP" val="True"/>
  <p:tag name="BITMAPVECTOR" val="0"/>
</p:tagLst>
</file>

<file path=ppt/tags/tag56.xml><?xml version="1.0" encoding="utf-8"?>
<p:tagLst xmlns:a="http://schemas.openxmlformats.org/drawingml/2006/main" xmlns:r="http://schemas.openxmlformats.org/officeDocument/2006/relationships" xmlns:p="http://schemas.openxmlformats.org/presentationml/2006/main">
  <p:tag name="OUTPUTDPI" val="1200"/>
  <p:tag name="ORIGINALHEIGHT" val="614.1732"/>
  <p:tag name="ORIGINALWIDTH" val="3280.84"/>
  <p:tag name="OUTPUTTYPE" val="PNG"/>
  <p:tag name="IGUANATEXVERSION" val="160"/>
  <p:tag name="LATEXADDIN" val="\documentclass{article}&#10;\usepackage{anyfontsize,  amsmath, amsfonts, amssymb, amsthm, array, bm, caption, enumitem,  epsfig, fancyhdr, float, graphics, graphicx, hieroglf, inputenc, latexsym, lipsum, listings, mathtools, mwe, pifont, wrapfig, varwidth,  xcolor, xspace}&#10;&#10;&#10;\pagestyle{empty}&#10;\begin{document}&#10;&#10;\begin{table}[H]&#10; \begin{center}&#10;  \begin{minipage}{0.60\textwidth}&#10;   \begin{tabular}{l}&#10;    \multicolumn{1}{l}{\textit{\textbf{Legend:}}}\\&#10;    $\alpha = 0.04$\\&#10;    $H_2$ : \textcolor{blue}{\textbf{Active Control}} vs. &#10;    \textcolor{magenta}{\textbf{Drug X(210mg)}}\\&#10;    $H_4$ : \textcolor{blue}{\textbf{Active Control}} vs. &#10;    \textcolor{green}{\textbf{Drug X(140mg)}}\\&#10;   \end{tabular}&#10;  \end{minipage}&#10;  \begin{minipage}{0.35\textwidth}&#10;   \begin{tabular}{||r||} &#10;    \multicolumn{1}{c}{}\\&#10;    \multicolumn{1}{c}{$p$-values}\\&#10;    \hline\hline&#10;    $ 2 \times 10^{-12}$\\&#10;    $0.8$ \\&#10;    \hline \hline&#10;   \end{tabular}&#10;  \end{minipage}&#10; \end{center}&#10;\end{table}&#10;&#10;&#10;&#10;\end{document}"/>
  <p:tag name="IGUANATEXSIZE" val="80"/>
  <p:tag name="IGUANATEXCURSOR" val="639"/>
  <p:tag name="TRANSPARENCY" val="True"/>
  <p:tag name="FILENAME" val=""/>
  <p:tag name="LATEXENGINEID" val="0"/>
  <p:tag name="TEMPFOLDER" val="c:\temp\"/>
  <p:tag name="LATEXFORMHEIGHT" val="378"/>
  <p:tag name="LATEXFORMWIDTH" val="385"/>
  <p:tag name="LATEXFORMWRAP" val="True"/>
  <p:tag name="BITMAPVECTOR" val="0"/>
</p:tagLst>
</file>

<file path=ppt/tags/tag57.xml><?xml version="1.0" encoding="utf-8"?>
<p:tagLst xmlns:a="http://schemas.openxmlformats.org/drawingml/2006/main" xmlns:r="http://schemas.openxmlformats.org/officeDocument/2006/relationships" xmlns:p="http://schemas.openxmlformats.org/presentationml/2006/main">
  <p:tag name="OUTPUTDPI" val="1200"/>
  <p:tag name="ORIGINALHEIGHT" val="763.4045"/>
  <p:tag name="ORIGINALWIDTH" val="3412.073"/>
  <p:tag name="OUTPUTTYPE" val="PNG"/>
  <p:tag name="IGUANATEXVERSION" val="160"/>
  <p:tag name="LATEXADDIN" val="\documentclass{article}&#10;\usepackage{anyfontsize,  amsmath, amsfonts, amssymb, amsthm, array, bm, caption, enumitem,  epsfig, fancyhdr, float, graphics, graphicx, hieroglf, inputenc, latexsym, lipsum, listings, mathtools, mwe, pifont, wrapfig, varwidth,  xcolor, xspace}&#10;&#10;&#10;\pagestyle{empty}&#10;\begin{document}&#10;&#10;\begin{table}[H]&#10; \begin{center}&#10;  \begin{minipage}{0.60\textwidth}&#10;   \begin{tabular}{l}&#10;    \multicolumn{1}{l}{\textit{\textbf{Legend:}}}\\&#10;    $\alpha = 0.01$\\&#10;   &#10;    $H_3$ : \textcolor{red}{\textbf{Placebo}} vs. &#10;    \textcolor{green}{\textbf{Drug X(140mg)}}\\&#10;   $\alpha = 0.04$\\&#10;    $H_4$ : \textcolor{blue}{\textbf{Active Control}} vs. &#10;    \textcolor{green}{\textbf{Drug X(140mg)}}\\&#10;   \end{tabular}&#10;  \end{minipage}&#10;  \begin{minipage}{0.35\textwidth}&#10;   \begin{tabular}{||r||} &#10;    \multicolumn{1}{c}{}\\&#10;    \multicolumn{1}{c}{$p$-values}\\&#10;    \hline\hline&#10;  &#10;    $&lt; 2 \times 10^{-16}$\\&#10;   \\&#10;    $0.8$ \\&#10;    \hline \hline&#10;   \end{tabular}&#10;  \end{minipage}&#10; \end{center}&#10;\end{table}&#10;&#10;\end{document}"/>
  <p:tag name="IGUANATEXSIZE" val="80"/>
  <p:tag name="IGUANATEXCURSOR" val="916"/>
  <p:tag name="TRANSPARENCY" val="True"/>
  <p:tag name="FILENAME" val=""/>
  <p:tag name="LATEXENGINEID" val="0"/>
  <p:tag name="TEMPFOLDER" val="c:\temp\"/>
  <p:tag name="LATEXFORMHEIGHT" val="378"/>
  <p:tag name="LATEXFORMWIDTH" val="385"/>
  <p:tag name="LATEXFORMWRAP" val="True"/>
  <p:tag name="BITMAPVECTOR" val="0"/>
</p:tagLst>
</file>

<file path=ppt/tags/tag58.xml><?xml version="1.0" encoding="utf-8"?>
<p:tagLst xmlns:a="http://schemas.openxmlformats.org/drawingml/2006/main" xmlns:r="http://schemas.openxmlformats.org/officeDocument/2006/relationships" xmlns:p="http://schemas.openxmlformats.org/presentationml/2006/main">
  <p:tag name="OUTPUTDPI" val="1200"/>
  <p:tag name="ORIGINALHEIGHT" val="763.4045"/>
  <p:tag name="ORIGINALWIDTH" val="3412.073"/>
  <p:tag name="OUTPUTTYPE" val="PNG"/>
  <p:tag name="IGUANATEXVERSION" val="160"/>
  <p:tag name="LATEXADDIN" val="\documentclass{article}&#10;\usepackage{anyfontsize,  amsmath, amsfonts, amssymb, amsthm, array, bm, caption, enumitem,  epsfig, fancyhdr, float, graphics, graphicx, hieroglf, inputenc, latexsym, lipsum, listings, mathtools, mwe, pifont, wrapfig, varwidth,  xcolor, xspace}&#10;&#10;&#10;\pagestyle{empty}&#10;\begin{document}&#10;&#10;\begin{table}[H]&#10; \begin{center}&#10;  \begin{minipage}{0.60\textwidth}&#10;   \begin{tabular}{l}&#10;    \multicolumn{1}{l}{\textit{\textbf{Legend:}}}\\&#10;    $\alpha = 0.01$\\&#10;    $H_1$ : \textcolor{red}{\textbf{Placebo}} vs. &#10;    \textcolor{magenta}{\textbf{Drug &#10;      X(210mg)}}\\&#10; $\alpha = 0.04$\\&#10;    $H_2$ : \textcolor{blue}{\textbf{Active Control}} vs. &#10;    \textcolor{magenta}{\textbf{Drug X(210mg)}}\\&#10;  &#10;   \end{tabular}&#10;  \end{minipage}&#10;  \begin{minipage}{0.35\textwidth}&#10;   \begin{tabular}{||r||} &#10;    \multicolumn{1}{c}{}\\&#10;    \multicolumn{1}{c}{$p$-values}\\&#10;    \hline\hline&#10;    $&lt; 2 \times 10^{-16}$\\&#10;  \\&#10;    $ 2 \times 10^{-12}$\\&#10;   &#10;    \hline \hline&#10;   \end{tabular}&#10;  \end{minipage}&#10; \end{center}&#10;\end{table}&#10;&#10;\end{document}"/>
  <p:tag name="IGUANATEXSIZE" val="80"/>
  <p:tag name="IGUANATEXCURSOR" val="598"/>
  <p:tag name="TRANSPARENCY" val="True"/>
  <p:tag name="FILENAME" val=""/>
  <p:tag name="LATEXENGINEID" val="0"/>
  <p:tag name="TEMPFOLDER" val="c:\temp\"/>
  <p:tag name="LATEXFORMHEIGHT" val="378"/>
  <p:tag name="LATEXFORMWIDTH" val="385"/>
  <p:tag name="LATEXFORMWRAP" val="True"/>
  <p:tag name="BITMAPVECTOR" val="0"/>
</p:tagLst>
</file>

<file path=ppt/tags/tag59.xml><?xml version="1.0" encoding="utf-8"?>
<p:tagLst xmlns:a="http://schemas.openxmlformats.org/drawingml/2006/main" xmlns:r="http://schemas.openxmlformats.org/officeDocument/2006/relationships" xmlns:p="http://schemas.openxmlformats.org/presentationml/2006/main">
  <p:tag name="OUTPUTDPI" val="1200"/>
  <p:tag name="ORIGINALHEIGHT" val="110.2362"/>
  <p:tag name="ORIGINALWIDTH" val="722.1597"/>
  <p:tag name="OUTPUTTYPE" val="PNG"/>
  <p:tag name="IGUANATEXVERSION" val="160"/>
  <p:tag name="LATEXADDIN" val="\documentclass{article}&#10;\usepackage{anyfontsize,  amsmath, amsfonts, amssymb, amsthm, array, bm, caption, enumitem,  epsfig, fancyhdr, float, graphics, graphicx, hieroglf, inputenc, latexsym, lipsum, listings, mathtools, mwe, pifont, wrapfig, varwidth,  xcolor, xspace}&#10;&#10;&#10;\pagestyle{empty}&#10;\begin{document}&#10;&#10;$p$-value = 0.9&#10;&#10;\end{document}"/>
  <p:tag name="IGUANATEXSIZE" val="18"/>
  <p:tag name="IGUANATEXCURSOR" val="323"/>
  <p:tag name="TRANSPARENCY" val="True"/>
  <p:tag name="FILENAME" val=""/>
  <p:tag name="LATEXENGINEID" val="0"/>
  <p:tag name="TEMPFOLDER" val="c:\temp\"/>
  <p:tag name="LATEXFORMHEIGHT" val="378"/>
  <p:tag name="LATEXFORMWIDTH" val="385"/>
  <p:tag name="LATEXFORMWRAP" val="True"/>
  <p:tag name="BITMAPVECTOR" val="0"/>
</p:tagLst>
</file>

<file path=ppt/tags/tag6.xml><?xml version="1.0" encoding="utf-8"?>
<p:tagLst xmlns:a="http://schemas.openxmlformats.org/drawingml/2006/main" xmlns:r="http://schemas.openxmlformats.org/officeDocument/2006/relationships" xmlns:p="http://schemas.openxmlformats.org/presentationml/2006/main">
  <p:tag name="OUTPUTDPI" val="1200"/>
  <p:tag name="ORIGINALHEIGHT" val="112.4859"/>
  <p:tag name="ORIGINALWIDTH" val="803.1496"/>
  <p:tag name="OUTPUTTYPE" val="PNG"/>
  <p:tag name="IGUANATEXVERSION" val="160"/>
  <p:tag name="LATEXADDIN" val="\documentclass{article}&#10;\usepackage{anyfontsize,  amsmath, amsfonts, amssymb, amsthm, array, bm, caption, enumitem,  epsfig, fancyhdr, float, graphics, graphicx, hieroglf, inputenc, latexsym, lipsum, listings, mathtools, mwe, pifont, wrapfig, varwidth,  xcolor, xspace}&#10;&#10;&#10;\pagestyle{empty}&#10;\begin{document}&#10;&#10;$$\text{\textit{\textbf{Fixed Effects}}}$$&#10;&#10;\end{document}"/>
  <p:tag name="IGUANATEXSIZE" val="80"/>
  <p:tag name="IGUANATEXCURSOR" val="347"/>
  <p:tag name="TRANSPARENCY" val="True"/>
  <p:tag name="FILENAME" val=""/>
  <p:tag name="LATEXENGINEID" val="0"/>
  <p:tag name="TEMPFOLDER" val="c:\temp\"/>
  <p:tag name="LATEXFORMHEIGHT" val="378"/>
  <p:tag name="LATEXFORMWIDTH" val="385"/>
  <p:tag name="LATEXFORMWRAP" val="True"/>
  <p:tag name="BITMAPVECTOR" val="0"/>
</p:tagLst>
</file>

<file path=ppt/tags/tag60.xml><?xml version="1.0" encoding="utf-8"?>
<p:tagLst xmlns:a="http://schemas.openxmlformats.org/drawingml/2006/main" xmlns:r="http://schemas.openxmlformats.org/officeDocument/2006/relationships" xmlns:p="http://schemas.openxmlformats.org/presentationml/2006/main">
  <p:tag name="OUTPUTDPI" val="1200"/>
  <p:tag name="ORIGINALHEIGHT" val="110.2362"/>
  <p:tag name="ORIGINALWIDTH" val="717.6603"/>
  <p:tag name="OUTPUTTYPE" val="PNG"/>
  <p:tag name="IGUANATEXVERSION" val="160"/>
  <p:tag name="LATEXADDIN" val="\documentclass{article}&#10;\usepackage{anyfontsize,  amsmath, amsfonts, amssymb, amsthm, array, bm, caption, enumitem,  epsfig, fancyhdr, float, graphics, graphicx, hieroglf, inputenc, latexsym, lipsum, listings, mathtools, mwe, pifont, wrapfig, varwidth,  xcolor, xspace}&#10;&#10;&#10;\pagestyle{empty}&#10;\begin{document}&#10;&#10;$p$-value = 0.1&#10;&#10;\end{document}"/>
  <p:tag name="IGUANATEXSIZE" val="80"/>
  <p:tag name="IGUANATEXCURSOR" val="323"/>
  <p:tag name="TRANSPARENCY" val="True"/>
  <p:tag name="FILENAME" val=""/>
  <p:tag name="LATEXENGINEID" val="0"/>
  <p:tag name="TEMPFOLDER" val="c:\temp\"/>
  <p:tag name="LATEXFORMHEIGHT" val="378"/>
  <p:tag name="LATEXFORMWIDTH" val="385"/>
  <p:tag name="LATEXFORMWRAP" val="True"/>
  <p:tag name="BITMAPVECTOR" val="0"/>
</p:tagLst>
</file>

<file path=ppt/tags/tag61.xml><?xml version="1.0" encoding="utf-8"?>
<p:tagLst xmlns:a="http://schemas.openxmlformats.org/drawingml/2006/main" xmlns:r="http://schemas.openxmlformats.org/officeDocument/2006/relationships" xmlns:p="http://schemas.openxmlformats.org/presentationml/2006/main">
  <p:tag name="OUTPUTDPI" val="1200"/>
  <p:tag name="ORIGINALHEIGHT" val="110.2362"/>
  <p:tag name="ORIGINALWIDTH" val="722.1597"/>
  <p:tag name="OUTPUTTYPE" val="PNG"/>
  <p:tag name="IGUANATEXVERSION" val="160"/>
  <p:tag name="LATEXADDIN" val="\documentclass{article}&#10;\usepackage{anyfontsize,  amsmath, amsfonts, amssymb, amsthm, array, bm, caption, enumitem,  epsfig, fancyhdr, float, graphics, graphicx, hieroglf, inputenc, latexsym, lipsum, listings, mathtools, mwe, pifont, wrapfig, varwidth,  xcolor, xspace}&#10;&#10;&#10;\pagestyle{empty}&#10;\begin{document}&#10;&#10;$p$-value = 0.6&#10;&#10;\end{document}"/>
  <p:tag name="IGUANATEXSIZE" val="80"/>
  <p:tag name="IGUANATEXCURSOR" val="323"/>
  <p:tag name="TRANSPARENCY" val="True"/>
  <p:tag name="FILENAME" val=""/>
  <p:tag name="LATEXENGINEID" val="0"/>
  <p:tag name="TEMPFOLDER" val="c:\temp\"/>
  <p:tag name="LATEXFORMHEIGHT" val="378"/>
  <p:tag name="LATEXFORMWIDTH" val="385"/>
  <p:tag name="LATEXFORMWRAP" val="True"/>
  <p:tag name="BITMAPVECTOR" val="0"/>
</p:tagLst>
</file>

<file path=ppt/tags/tag62.xml><?xml version="1.0" encoding="utf-8"?>
<p:tagLst xmlns:a="http://schemas.openxmlformats.org/drawingml/2006/main" xmlns:r="http://schemas.openxmlformats.org/officeDocument/2006/relationships" xmlns:p="http://schemas.openxmlformats.org/presentationml/2006/main">
  <p:tag name="OUTPUTDPI" val="1200"/>
  <p:tag name="ORIGINALHEIGHT" val="110.2362"/>
  <p:tag name="ORIGINALWIDTH" val="724.4094"/>
  <p:tag name="OUTPUTTYPE" val="PNG"/>
  <p:tag name="IGUANATEXVERSION" val="160"/>
  <p:tag name="LATEXADDIN" val="\documentclass{article}&#10;\usepackage{anyfontsize,  amsmath, amsfonts, amssymb, amsthm, array, bm, caption, enumitem,  epsfig, fancyhdr, float, graphics, graphicx, hieroglf, inputenc, latexsym, lipsum, listings, mathtools, mwe, pifont, wrapfig, varwidth,  xcolor, xspace}&#10;&#10;&#10;\pagestyle{empty}&#10;\begin{document}&#10;&#10;$p$-value = 0.4&#10;&#10;\end{document}"/>
  <p:tag name="IGUANATEXSIZE" val="80"/>
  <p:tag name="IGUANATEXCURSOR" val="323"/>
  <p:tag name="TRANSPARENCY" val="True"/>
  <p:tag name="FILENAME" val=""/>
  <p:tag name="LATEXENGINEID" val="0"/>
  <p:tag name="TEMPFOLDER" val="c:\temp\"/>
  <p:tag name="LATEXFORMHEIGHT" val="378"/>
  <p:tag name="LATEXFORMWIDTH" val="385"/>
  <p:tag name="LATEXFORMWRAP" val="True"/>
  <p:tag name="BITMAPVECTOR" val="0"/>
</p:tagLst>
</file>

<file path=ppt/tags/tag63.xml><?xml version="1.0" encoding="utf-8"?>
<p:tagLst xmlns:a="http://schemas.openxmlformats.org/drawingml/2006/main" xmlns:r="http://schemas.openxmlformats.org/officeDocument/2006/relationships" xmlns:p="http://schemas.openxmlformats.org/presentationml/2006/main">
  <p:tag name="OUTPUTDPI" val="1200"/>
  <p:tag name="ORIGINALHEIGHT" val="798.6501"/>
  <p:tag name="ORIGINALWIDTH" val="3412.073"/>
  <p:tag name="OUTPUTTYPE" val="PNG"/>
  <p:tag name="IGUANATEXVERSION" val="160"/>
  <p:tag name="LATEXADDIN" val="\documentclass{article}&#10;\usepackage{anyfontsize,  amsmath, amsfonts, amssymb, amsthm, array, bm, caption, enumitem,  epsfig, fancyhdr, float, graphics, graphicx, hieroglf, inputenc, latexsym, lipsum, listings, mathtools, mwe, pifont, wrapfig, varwidth,  xcolor, xspace}&#10;&#10;&#10;\pagestyle{empty}&#10;\begin{document}&#10;&#10;\begin{table}[H]&#10; \begin{center}&#10;  \begin{minipage}{0.60\textwidth}&#10;   \begin{tabular}{l}&#10;  \\&#10; $H_1$ : \textcolor{red}{\textbf{Placebo}} vs. &#10; \textcolor{magenta}{\textbf{Drug &#10; X(210mg)}}\\&#10; $H_3$ : \textcolor{red}{\textbf{Placebo}} vs. &#10; \textcolor{green}{\textbf{Drug X(140mg)}}\\&#10; $H_2$ : \textcolor{blue}{\textbf{Active Control}} vs. &#10; \textcolor{magenta}{\textbf{Drug X(210mg)}}\\&#10; $H_4$ : \textcolor{blue}{\textbf{Active Control}} vs. &#10; \textcolor{green}{\textbf{Drug X(140mg)}}\\&#10;     \end{tabular}&#10;  \end{minipage}&#10;  \begin{minipage}{0.35\textwidth}&#10;   \begin{tabular}{||r||} &#10;    \multicolumn{1}{c}{$p$-values}\\&#10;      \hline\hline&#10;   $&lt; 2 \times 10^{-16}$\\&#10;   $&lt; 2 \times 10^{-16}$\\&#10;   $ &lt; 2 \times 10^{-12}$\\&#10;  $0.8$ \\&#10;   \hline \hline&#10;   \end{tabular}&#10;  \end{minipage}&#10; \end{center}&#10;\end{table}&#10;&#10;\end{document}"/>
  <p:tag name="IGUANATEXSIZE" val="80"/>
  <p:tag name="IGUANATEXCURSOR" val="1012"/>
  <p:tag name="TRANSPARENCY" val="True"/>
  <p:tag name="FILENAME" val=""/>
  <p:tag name="LATEXENGINEID" val="0"/>
  <p:tag name="TEMPFOLDER" val="c:\temp\"/>
  <p:tag name="LATEXFORMHEIGHT" val="378"/>
  <p:tag name="LATEXFORMWIDTH" val="385"/>
  <p:tag name="LATEXFORMWRAP" val="True"/>
  <p:tag name="BITMAPVECTOR" val="0"/>
</p:tagLst>
</file>

<file path=ppt/tags/tag64.xml><?xml version="1.0" encoding="utf-8"?>
<p:tagLst xmlns:a="http://schemas.openxmlformats.org/drawingml/2006/main" xmlns:r="http://schemas.openxmlformats.org/officeDocument/2006/relationships" xmlns:p="http://schemas.openxmlformats.org/presentationml/2006/main">
  <p:tag name="OUTPUTDPI" val="1200"/>
  <p:tag name="ORIGINALHEIGHT" val="114.7357"/>
  <p:tag name="ORIGINALWIDTH" val="1786.277"/>
  <p:tag name="OUTPUTTYPE" val="PNG"/>
  <p:tag name="IGUANATEXVERSION" val="160"/>
  <p:tag name="LATEXADDIN" val="\documentclass{article}&#10;\usepackage{anyfontsize,  amsmath, amsfonts, amssymb, amsthm, array, bm, caption, enumitem,  epsfig, fancyhdr, float, graphics, graphicx, hieroglf, inputenc, latexsym, lipsum, listings, mathtools, mwe, pifont, wrapfig, varwidth,  xcolor, xspace}&#10;&#10;&#10;\pagestyle{empty}&#10;\begin{document}&#10;&#10;$$\text{Log-rank Test Results - by Arms}$$&#10;&#10;\end{document}"/>
  <p:tag name="IGUANATEXSIZE" val="80"/>
  <p:tag name="IGUANATEXCURSOR" val="320"/>
  <p:tag name="TRANSPARENCY" val="True"/>
  <p:tag name="FILENAME" val=""/>
  <p:tag name="LATEXENGINEID" val="0"/>
  <p:tag name="TEMPFOLDER" val="c:\temp\"/>
  <p:tag name="LATEXFORMHEIGHT" val="378"/>
  <p:tag name="LATEXFORMWIDTH" val="385"/>
  <p:tag name="LATEXFORMWRAP" val="True"/>
  <p:tag name="BITMAPVECTOR" val="0"/>
</p:tagLst>
</file>

<file path=ppt/tags/tag65.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2998.875"/>
  <p:tag name="OUTPUTTYPE" val="PNG"/>
  <p:tag name="IGUANATEXVERSION" val="160"/>
  <p:tag name="LATEXADDIN" val="\documentclass{article}&#10;\usepackage{anyfontsize,  amsmath, amsfonts, amssymb, amsthm, array, bm, caption, enumitem,  epsfig, fancyhdr, float, graphics, graphicx, hieroglf, inputenc, latexsym, lipsum, listings, mathtools, mwe, pifont, wrapfig, varwidth,  xcolor, xspace}&#10;&#10;\usepackage{esint}&#10;\usepackage[geometry]{ifsym}&#10;\usepackage{geometry}&#10; \geometry{&#10; a4paper,&#10; total={170mm,225mm},&#10; left=20mm,&#10; top=35mm,&#10;}&#10;&#10;\pagestyle{empty}&#10;\begin{document}&#10;&#10;For the active control and Drug X(140mg), likely $\theta=1$&#10;&#10;\end{document}"/>
  <p:tag name="IGUANATEXSIZE" val="20"/>
  <p:tag name="IGUANATEXCURSOR" val="507"/>
  <p:tag name="TRANSPARENCY" val="True"/>
  <p:tag name="FILENAME" val=""/>
  <p:tag name="LATEXENGINEID" val="0"/>
  <p:tag name="TEMPFOLDER" val="c:\temp\"/>
  <p:tag name="LATEXFORMHEIGHT" val="378"/>
  <p:tag name="LATEXFORMWIDTH" val="692"/>
  <p:tag name="LATEXFORMWRAP" val="True"/>
  <p:tag name="BITMAPVECTOR" val="0"/>
</p:tagLst>
</file>

<file path=ppt/tags/tag66.xml><?xml version="1.0" encoding="utf-8"?>
<p:tagLst xmlns:a="http://schemas.openxmlformats.org/drawingml/2006/main" xmlns:r="http://schemas.openxmlformats.org/officeDocument/2006/relationships" xmlns:p="http://schemas.openxmlformats.org/presentationml/2006/main">
  <p:tag name="OUTPUTDPI" val="1200"/>
  <p:tag name="ORIGINALHEIGHT" val="110.2362"/>
  <p:tag name="ORIGINALWIDTH" val="846.6442"/>
  <p:tag name="OUTPUTTYPE" val="PNG"/>
  <p:tag name="IGUANATEXVERSION" val="160"/>
  <p:tag name="LATEXADDIN" val="\documentclass{article}&#10;\usepackage{anyfontsize,  amsmath, amsfonts, amssymb, amsthm, array, bm, caption, enumitem,  epsfig, fancyhdr, float, graphics, graphicx, hieroglf, inputenc, latexsym, lipsum, listings, mathtools, mwe, pifont, wrapfig, varwidth,  xcolor, xspace}&#10;&#10;&#10;\pagestyle{empty}&#10;\begin{document}&#10;&#10;$p$-value = 0.003&#10;&#10;\end{document}"/>
  <p:tag name="IGUANATEXSIZE" val="80"/>
  <p:tag name="IGUANATEXCURSOR" val="325"/>
  <p:tag name="TRANSPARENCY" val="True"/>
  <p:tag name="FILENAME" val=""/>
  <p:tag name="LATEXENGINEID" val="0"/>
  <p:tag name="TEMPFOLDER" val="c:\temp\"/>
  <p:tag name="LATEXFORMHEIGHT" val="378"/>
  <p:tag name="LATEXFORMWIDTH" val="385"/>
  <p:tag name="LATEXFORMWRAP" val="True"/>
  <p:tag name="BITMAPVECTOR" val="0"/>
</p:tagLst>
</file>

<file path=ppt/tags/tag67.xml><?xml version="1.0" encoding="utf-8"?>
<p:tagLst xmlns:a="http://schemas.openxmlformats.org/drawingml/2006/main" xmlns:r="http://schemas.openxmlformats.org/officeDocument/2006/relationships" xmlns:p="http://schemas.openxmlformats.org/presentationml/2006/main">
  <p:tag name="OUTPUTDPI" val="1200"/>
  <p:tag name="ORIGINALHEIGHT" val="110.2362"/>
  <p:tag name="ORIGINALWIDTH" val="721.4099"/>
  <p:tag name="OUTPUTTYPE" val="PNG"/>
  <p:tag name="IGUANATEXVERSION" val="160"/>
  <p:tag name="LATEXADDIN" val="\documentclass{article}&#10;\usepackage{anyfontsize,  amsmath, amsfonts, amssymb, amsthm, array, bm, caption, enumitem,  epsfig, fancyhdr, float, graphics, graphicx, hieroglf, inputenc, latexsym, lipsum, listings, mathtools, mwe, pifont, wrapfig, varwidth,  xcolor, xspace}&#10;&#10;&#10;\pagestyle{empty}&#10;\begin{document}&#10;&#10;$p$-value = 0.2&#10;&#10;\end{document}"/>
  <p:tag name="IGUANATEXSIZE" val="80"/>
  <p:tag name="IGUANATEXCURSOR" val="323"/>
  <p:tag name="TRANSPARENCY" val="True"/>
  <p:tag name="FILENAME" val=""/>
  <p:tag name="LATEXENGINEID" val="0"/>
  <p:tag name="TEMPFOLDER" val="c:\temp\"/>
  <p:tag name="LATEXFORMHEIGHT" val="378"/>
  <p:tag name="LATEXFORMWIDTH" val="385"/>
  <p:tag name="LATEXFORMWRAP" val="True"/>
  <p:tag name="BITMAPVECTOR" val="0"/>
</p:tagLst>
</file>

<file path=ppt/tags/tag68.xml><?xml version="1.0" encoding="utf-8"?>
<p:tagLst xmlns:a="http://schemas.openxmlformats.org/drawingml/2006/main" xmlns:r="http://schemas.openxmlformats.org/officeDocument/2006/relationships" xmlns:p="http://schemas.openxmlformats.org/presentationml/2006/main">
  <p:tag name="OUTPUTDPI" val="1200"/>
  <p:tag name="ORIGINALHEIGHT" val="110.2362"/>
  <p:tag name="ORIGINALWIDTH" val="725.9093"/>
  <p:tag name="OUTPUTTYPE" val="PNG"/>
  <p:tag name="IGUANATEXVERSION" val="160"/>
  <p:tag name="LATEXADDIN" val="\documentclass{article}&#10;\usepackage{anyfontsize,  amsmath, amsfonts, amssymb, amsthm, array, bm, caption, enumitem,  epsfig, fancyhdr, float, graphics, graphicx, hieroglf, inputenc, latexsym, lipsum, listings, mathtools, mwe, pifont, wrapfig, varwidth,  xcolor, xspace}&#10;&#10;&#10;\pagestyle{empty}&#10;\begin{document}&#10;&#10;$p$-value = 0.7&#10;&#10;\end{document}"/>
  <p:tag name="IGUANATEXSIZE" val="80"/>
  <p:tag name="IGUANATEXCURSOR" val="323"/>
  <p:tag name="TRANSPARENCY" val="True"/>
  <p:tag name="FILENAME" val=""/>
  <p:tag name="LATEXENGINEID" val="0"/>
  <p:tag name="TEMPFOLDER" val="c:\temp\"/>
  <p:tag name="LATEXFORMHEIGHT" val="378"/>
  <p:tag name="LATEXFORMWIDTH" val="385"/>
  <p:tag name="LATEXFORMWRAP" val="True"/>
  <p:tag name="BITMAPVECTOR" val="0"/>
</p:tagLst>
</file>

<file path=ppt/tags/tag69.xml><?xml version="1.0" encoding="utf-8"?>
<p:tagLst xmlns:a="http://schemas.openxmlformats.org/drawingml/2006/main" xmlns:r="http://schemas.openxmlformats.org/officeDocument/2006/relationships" xmlns:p="http://schemas.openxmlformats.org/presentationml/2006/main">
  <p:tag name="OUTPUTDPI" val="1200"/>
  <p:tag name="ORIGINALHEIGHT" val="110.2362"/>
  <p:tag name="ORIGINALWIDTH" val="722.1597"/>
  <p:tag name="OUTPUTTYPE" val="PNG"/>
  <p:tag name="IGUANATEXVERSION" val="160"/>
  <p:tag name="LATEXADDIN" val="\documentclass{article}&#10;\usepackage{anyfontsize,  amsmath, amsfonts, amssymb, amsthm, array, bm, caption, enumitem,  epsfig, fancyhdr, float, graphics, graphicx, hieroglf, inputenc, latexsym, lipsum, listings, mathtools, mwe, pifont, wrapfig, varwidth,  xcolor, xspace}&#10;&#10;&#10;\pagestyle{empty}&#10;\begin{document}&#10;&#10;$p$-value = 0.3&#10;&#10;\end{document}"/>
  <p:tag name="IGUANATEXSIZE" val="80"/>
  <p:tag name="IGUANATEXCURSOR" val="323"/>
  <p:tag name="TRANSPARENCY" val="True"/>
  <p:tag name="FILENAME" val=""/>
  <p:tag name="LATEXENGINEID" val="0"/>
  <p:tag name="TEMPFOLDER" val="c:\temp\"/>
  <p:tag name="LATEXFORMHEIGHT" val="378"/>
  <p:tag name="LATEXFORMWIDTH" val="385"/>
  <p:tag name="LATEXFORMWRAP" val="True"/>
  <p:tag name="BITMAPVECTOR" val="0"/>
</p:tagLst>
</file>

<file path=ppt/tags/tag7.xml><?xml version="1.0" encoding="utf-8"?>
<p:tagLst xmlns:a="http://schemas.openxmlformats.org/drawingml/2006/main" xmlns:r="http://schemas.openxmlformats.org/officeDocument/2006/relationships" xmlns:p="http://schemas.openxmlformats.org/presentationml/2006/main">
  <p:tag name="OUTPUTDPI" val="1200"/>
  <p:tag name="ORIGINALHEIGHT" val="1711.286"/>
  <p:tag name="ORIGINALWIDTH" val="5667.792"/>
  <p:tag name="OUTPUTTYPE" val="PNG"/>
  <p:tag name="IGUANATEXVERSION" val="160"/>
  <p:tag name="LATEXADDIN" val="\documentclass{article}&#10;\usepackage{anyfontsize,  amsmath, amsfonts, amssymb, amsthm, array, bm, caption, enumitem,  epsfig, fancyhdr, float, graphics, graphicx, hieroglf, inputenc, latexsym, lipsum, listings, mathtools, mwe, pifont, wrapfig, varwidth,  xcolor, xspace}&#10;&#10;&#10;\pagestyle{empty}&#10;\begin{document}&#10;&#10;&#10;\begin{table}[H]&#10; \begin{minipage}{0.80\textwidth}&#10;  \begin{tabular}{lll}&#10;   \multicolumn{2}{l}{\textit{Effect}}&#10;   &amp;\multicolumn{1}{l}{\textit{Levels}}\\ \hline \hline&#10;   $TRTPN$ &amp;= Treatment&amp;\; \quad Drug X(210mg) vs. Placebo\\&#10;   &amp;&amp;or Drug X(140mg) vs. Placebo\\&#10;   &amp;&amp;or Drug X(210mg) vs. Active. Control\\&#10;   &amp;&amp;or Drug X(140mg) vs. Active. Control\\ \hline&#10;   $WEIGHT$ &amp;= Baseline Body Weight Group \quad \quad \quad\quad \quad &#10;   \quad&#10;   &amp;\quad = 0 if weight $\leq 100$ kg\\&#10;   &amp;&amp;\quad =1 otherwise\\ \hline&#10;   $BASEPASI$ &amp;= Baseline PASI (BP) Score &#10;   &amp;\quad = 0 if subject BP $\leq$ $med$(BP)\\&#10;   &amp;&amp;\quad =1 otherwise\\ \hline&#10;   $AVISITN$ &amp;= Visit number&#10;   &amp;\quad=  0,1,2,3,4,5; 0 is Baseline visit\\&#10;   &amp;&amp;\quad \quad(6 total visits)\\ &#10;   \hline \hline&#10;  \end{tabular} &#10; \end{minipage}&#10;\end{table}&#10;&#10;\end{document}"/>
  <p:tag name="IGUANATEXSIZE" val="80"/>
  <p:tag name="IGUANATEXCURSOR" val="1039"/>
  <p:tag name="TRANSPARENCY" val="True"/>
  <p:tag name="FILENAME" val=""/>
  <p:tag name="LATEXENGINEID" val="0"/>
  <p:tag name="TEMPFOLDER" val="c:\temp\"/>
  <p:tag name="LATEXFORMHEIGHT" val="378"/>
  <p:tag name="LATEXFORMWIDTH" val="385"/>
  <p:tag name="LATEXFORMWRAP" val="True"/>
  <p:tag name="BITMAPVECTOR" val="0"/>
</p:tagLst>
</file>

<file path=ppt/tags/tag70.xml><?xml version="1.0" encoding="utf-8"?>
<p:tagLst xmlns:a="http://schemas.openxmlformats.org/drawingml/2006/main" xmlns:r="http://schemas.openxmlformats.org/officeDocument/2006/relationships" xmlns:p="http://schemas.openxmlformats.org/presentationml/2006/main">
  <p:tag name="OUTPUTDPI" val="1200"/>
  <p:tag name="ORIGINALHEIGHT" val="113.2358"/>
  <p:tag name="ORIGINALWIDTH" val="1834.271"/>
  <p:tag name="OUTPUTTYPE" val="PNG"/>
  <p:tag name="IGUANATEXVERSION" val="160"/>
  <p:tag name="LATEXADDIN" val="\documentclass{article}&#10;\usepackage{anyfontsize,  amsmath, amsfonts, amssymb, amsthm, array, bm, caption, enumitem,  epsfig, fancyhdr, float, graphics, graphicx, hieroglf, inputenc, latexsym, lipsum, listings, mathtools, mwe, pifont, wrapfig, varwidth,  xcolor, xspace}&#10;&#10;&#10;\pagestyle{empty}&#10;\begin{document}&#10;&#10;$$\text{Log-rank Test Results - by Strata}$$&#10;&#10;\end{document}"/>
  <p:tag name="IGUANATEXSIZE" val="80"/>
  <p:tag name="IGUANATEXCURSOR" val="349"/>
  <p:tag name="TRANSPARENCY" val="True"/>
  <p:tag name="FILENAME" val=""/>
  <p:tag name="LATEXENGINEID" val="0"/>
  <p:tag name="TEMPFOLDER" val="c:\temp\"/>
  <p:tag name="LATEXFORMHEIGHT" val="378"/>
  <p:tag name="LATEXFORMWIDTH" val="385"/>
  <p:tag name="LATEXFORMWRAP" val="True"/>
  <p:tag name="BITMAPVECTOR" val="0"/>
</p:tagLst>
</file>

<file path=ppt/tags/tag71.xml><?xml version="1.0" encoding="utf-8"?>
<p:tagLst xmlns:a="http://schemas.openxmlformats.org/drawingml/2006/main" xmlns:r="http://schemas.openxmlformats.org/officeDocument/2006/relationships" xmlns:p="http://schemas.openxmlformats.org/presentationml/2006/main">
  <p:tag name="OUTPUTDPI" val="1200"/>
  <p:tag name="ORIGINALHEIGHT" val="947.8815"/>
  <p:tag name="ORIGINALWIDTH" val="3080.615"/>
  <p:tag name="OUTPUTTYPE" val="PNG"/>
  <p:tag name="IGUANATEXVERSION" val="160"/>
  <p:tag name="LATEXADDIN" val="\documentclass{article}&#10;\usepackage{anyfontsize,  amsmath, amsfonts, amssymb, amsthm, array, bm, caption, enumitem,  epsfig, fancyhdr, float, graphics, graphicx, hieroglf, inputenc, latexsym, lipsum, listings, mathtools, mwe, pifont, wrapfig, varwidth,  xcolor, xspace}&#10;&#10;&#10;\pagestyle{empty}&#10;\begin{document}&#10;&#10;\begin{table}[H]&#10; \begin{center}&#10;  \begin{minipage}{0.25\textwidth}&#10;   \begin{tabular}{l}&#10;    \\&#10;    \\&#10;    \textcolor{red}{Placebo} \\&#10;    \textcolor{blue}{Active Control}\\&#10;    \textcolor{green}{Drug X(140mg)}\\&#10;    \textcolor{magenta}{Drug X(210mg)}\\&#10;   \end{tabular}&#10;  \end{minipage}&#10;  \begin{minipage}{0.70\textwidth}&#10;   \begin{tabular}{|c|c|} &#10;    \multicolumn{2}{c}{$p$-values}\\&#10;    \multicolumn{1}{c}{$\Updownarrow$ Weight 100 kg}&#10;    &amp;\multicolumn{1}{c}{$\Updownarrow$ Median PASI}\\&#10;    \hline\hline&#10;    0.9&amp;0.1\\&#10;    0.6&amp;0.4\\&#10;    0.003&amp;0.2\\&#10;    0.7&amp;0.3\\&#10;    \hline \hline&#10;   \end{tabular}&#10;  \end{minipage}&#10; \end{center}&#10;\end{table}&#10;&#10;\end{document}"/>
  <p:tag name="IGUANATEXSIZE" val="80"/>
  <p:tag name="IGUANATEXCURSOR" val="655"/>
  <p:tag name="TRANSPARENCY" val="True"/>
  <p:tag name="FILENAME" val=""/>
  <p:tag name="LATEXENGINEID" val="0"/>
  <p:tag name="TEMPFOLDER" val="c:\temp\"/>
  <p:tag name="LATEXFORMHEIGHT" val="378"/>
  <p:tag name="LATEXFORMWIDTH" val="385"/>
  <p:tag name="LATEXFORMWRAP" val="True"/>
  <p:tag name="BITMAPVECTOR" val="0"/>
</p:tagLst>
</file>

<file path=ppt/tags/tag72.xml><?xml version="1.0" encoding="utf-8"?>
<p:tagLst xmlns:a="http://schemas.openxmlformats.org/drawingml/2006/main" xmlns:r="http://schemas.openxmlformats.org/officeDocument/2006/relationships" xmlns:p="http://schemas.openxmlformats.org/presentationml/2006/main">
  <p:tag name="OUTPUTDPI" val="1200"/>
  <p:tag name="ORIGINALHEIGHT" val="1856.018"/>
  <p:tag name="ORIGINALWIDTH" val="3759.28"/>
  <p:tag name="OUTPUTTYPE" val="PNG"/>
  <p:tag name="IGUANATEXVERSION" val="160"/>
  <p:tag name="LATEXADDIN" val="\documentclass{article}&#10;\usepackage{anyfontsize,  amsmath, amsfonts, amssymb, amsthm, array, bm, caption, enumitem,  epsfig, fancyhdr, float, graphics, graphicx, hieroglf, inputenc, latexsym, lipsum, listings, mathtools, mwe, pifont, wrapfig, varwidth,  xcolor, xspace}&#10;&#10;&#10;\pagestyle{empty}&#10;\begin{document}&#10;&#10;\begin{itemize}&#10;\item Survival curves show possible significant difference &#10;  \subitem in Drug X(140mg) arm by weight stratum&#10; \item No survival curve in any arm shows significance&#10;  \subitem by base PASI median stratum&#10; \item However, in the placebo arm, the homogeneity in the weight group&#10; \subitem is much stronger 0.9 versus 0.1&#10; \item[] Conclusion: Compare survival curves by weight group&#10; \subitem against in Drug X(140mg) group against in weight &#10; \subitem groups of placebo and active control arms respectively&#10;\end{itemize}&#10;&#10;\end{document}"/>
  <p:tag name="IGUANATEXSIZE" val="80"/>
  <p:tag name="IGUANATEXCURSOR" val="650"/>
  <p:tag name="TRANSPARENCY" val="True"/>
  <p:tag name="FILENAME" val=""/>
  <p:tag name="LATEXENGINEID" val="0"/>
  <p:tag name="TEMPFOLDER" val="c:\temp\"/>
  <p:tag name="LATEXFORMHEIGHT" val="378"/>
  <p:tag name="LATEXFORMWIDTH" val="385"/>
  <p:tag name="LATEXFORMWRAP" val="True"/>
  <p:tag name="BITMAPVECTOR" val="0"/>
</p:tagLst>
</file>

<file path=ppt/tags/tag73.xml><?xml version="1.0" encoding="utf-8"?>
<p:tagLst xmlns:a="http://schemas.openxmlformats.org/drawingml/2006/main" xmlns:r="http://schemas.openxmlformats.org/officeDocument/2006/relationships" xmlns:p="http://schemas.openxmlformats.org/presentationml/2006/main">
  <p:tag name="OUTPUTDPI" val="1200"/>
  <p:tag name="ORIGINALHEIGHT" val="126.7342"/>
  <p:tag name="ORIGINALWIDTH" val="1073.116"/>
  <p:tag name="OUTPUTTYPE" val="PNG"/>
  <p:tag name="IGUANATEXVERSION" val="160"/>
  <p:tag name="LATEXADDIN" val="\documentclass{article}&#10;\usepackage{anyfontsize,  amsmath, amsfonts, amssymb, amsthm, array, bm, caption, enumitem,  epsfig, fancyhdr, float, graphics, graphicx, hieroglf, inputenc, latexsym, lipsum, listings, mathtools, mwe, pifont, wrapfig, varwidth,  xcolor, xspace}&#10;&#10;&#10;\pagestyle{empty}&#10;\begin{document}&#10;&#10;$p$-value $&lt; 2\times 10^{-16}$&#10;&#10;\end{document}"/>
  <p:tag name="IGUANATEXSIZE" val="80"/>
  <p:tag name="IGUANATEXCURSOR" val="338"/>
  <p:tag name="TRANSPARENCY" val="True"/>
  <p:tag name="FILENAME" val=""/>
  <p:tag name="LATEXENGINEID" val="0"/>
  <p:tag name="TEMPFOLDER" val="c:\temp\"/>
  <p:tag name="LATEXFORMHEIGHT" val="378"/>
  <p:tag name="LATEXFORMWIDTH" val="385"/>
  <p:tag name="LATEXFORMWRAP" val="True"/>
  <p:tag name="BITMAPVECTOR" val="0"/>
</p:tagLst>
</file>

<file path=ppt/tags/tag74.xml><?xml version="1.0" encoding="utf-8"?>
<p:tagLst xmlns:a="http://schemas.openxmlformats.org/drawingml/2006/main" xmlns:r="http://schemas.openxmlformats.org/officeDocument/2006/relationships" xmlns:p="http://schemas.openxmlformats.org/presentationml/2006/main">
  <p:tag name="OUTPUTDPI" val="1200"/>
  <p:tag name="ORIGINALHEIGHT" val="126.7342"/>
  <p:tag name="ORIGINALWIDTH" val="1073.116"/>
  <p:tag name="OUTPUTTYPE" val="PNG"/>
  <p:tag name="IGUANATEXVERSION" val="160"/>
  <p:tag name="LATEXADDIN" val="\documentclass{article}&#10;\usepackage{anyfontsize,  amsmath, amsfonts, amssymb, amsthm, array, bm, caption, enumitem,  epsfig, fancyhdr, float, graphics, graphicx, hieroglf, inputenc, latexsym, lipsum, listings, mathtools, mwe, pifont, wrapfig, varwidth,  xcolor, xspace}&#10;&#10;&#10;\pagestyle{empty}&#10;\begin{document}&#10;&#10;$p$-value $&lt; 2\times 10^{-16}$&#10;&#10;\end{document}"/>
  <p:tag name="IGUANATEXSIZE" val="80"/>
  <p:tag name="IGUANATEXCURSOR" val="338"/>
  <p:tag name="TRANSPARENCY" val="True"/>
  <p:tag name="FILENAME" val=""/>
  <p:tag name="LATEXENGINEID" val="0"/>
  <p:tag name="TEMPFOLDER" val="c:\temp\"/>
  <p:tag name="LATEXFORMHEIGHT" val="378"/>
  <p:tag name="LATEXFORMWIDTH" val="385"/>
  <p:tag name="LATEXFORMWRAP" val="True"/>
  <p:tag name="BITMAPVECTOR" val="0"/>
</p:tagLst>
</file>

<file path=ppt/tags/tag75.xml><?xml version="1.0" encoding="utf-8"?>
<p:tagLst xmlns:a="http://schemas.openxmlformats.org/drawingml/2006/main" xmlns:r="http://schemas.openxmlformats.org/officeDocument/2006/relationships" xmlns:p="http://schemas.openxmlformats.org/presentationml/2006/main">
  <p:tag name="OUTPUTDPI" val="1200"/>
  <p:tag name="ORIGINALHEIGHT" val="110.2362"/>
  <p:tag name="ORIGINALWIDTH" val="722.1597"/>
  <p:tag name="OUTPUTTYPE" val="PNG"/>
  <p:tag name="IGUANATEXVERSION" val="160"/>
  <p:tag name="LATEXADDIN" val="\documentclass{article}&#10;\usepackage{anyfontsize,  amsmath, amsfonts, amssymb, amsthm, array, bm, caption, enumitem,  epsfig, fancyhdr, float, graphics, graphicx, hieroglf, inputenc, latexsym, lipsum, listings, mathtools, mwe, pifont, wrapfig, varwidth,  xcolor, xspace}&#10;&#10;&#10;\pagestyle{empty}&#10;\begin{document}&#10;&#10;$p$-value = 0.3&#10;&#10;\end{document}"/>
  <p:tag name="IGUANATEXSIZE" val="80"/>
  <p:tag name="IGUANATEXCURSOR" val="323"/>
  <p:tag name="TRANSPARENCY" val="True"/>
  <p:tag name="FILENAME" val=""/>
  <p:tag name="LATEXENGINEID" val="0"/>
  <p:tag name="TEMPFOLDER" val="c:\temp\"/>
  <p:tag name="LATEXFORMHEIGHT" val="378"/>
  <p:tag name="LATEXFORMWIDTH" val="385"/>
  <p:tag name="LATEXFORMWRAP" val="True"/>
  <p:tag name="BITMAPVECTOR" val="0"/>
</p:tagLst>
</file>

<file path=ppt/tags/tag76.xml><?xml version="1.0" encoding="utf-8"?>
<p:tagLst xmlns:a="http://schemas.openxmlformats.org/drawingml/2006/main" xmlns:r="http://schemas.openxmlformats.org/officeDocument/2006/relationships" xmlns:p="http://schemas.openxmlformats.org/presentationml/2006/main">
  <p:tag name="OUTPUTDPI" val="1200"/>
  <p:tag name="ORIGINALHEIGHT" val="110.2362"/>
  <p:tag name="ORIGINALWIDTH" val="783.652"/>
  <p:tag name="OUTPUTTYPE" val="PNG"/>
  <p:tag name="IGUANATEXVERSION" val="160"/>
  <p:tag name="LATEXADDIN" val="\documentclass{article}&#10;\usepackage{anyfontsize,  amsmath, amsfonts, amssymb, amsthm, array, bm, caption, enumitem,  epsfig, fancyhdr, float, graphics, graphicx, hieroglf, inputenc, latexsym, lipsum, listings, mathtools, mwe, pifont, wrapfig, varwidth,  xcolor, xspace}&#10;&#10;&#10;\pagestyle{empty}&#10;\begin{document}&#10;&#10;$p$-value = 0.05&#10;&#10;\end{document}"/>
  <p:tag name="IGUANATEXSIZE" val="80"/>
  <p:tag name="IGUANATEXCURSOR" val="324"/>
  <p:tag name="TRANSPARENCY" val="True"/>
  <p:tag name="FILENAME" val=""/>
  <p:tag name="LATEXENGINEID" val="0"/>
  <p:tag name="TEMPFOLDER" val="c:\temp\"/>
  <p:tag name="LATEXFORMHEIGHT" val="378"/>
  <p:tag name="LATEXFORMWIDTH" val="385"/>
  <p:tag name="LATEXFORMWRAP" val="True"/>
  <p:tag name="BITMAPVECTOR" val="0"/>
</p:tagLst>
</file>

<file path=ppt/tags/tag77.xml><?xml version="1.0" encoding="utf-8"?>
<p:tagLst xmlns:a="http://schemas.openxmlformats.org/drawingml/2006/main" xmlns:r="http://schemas.openxmlformats.org/officeDocument/2006/relationships" xmlns:p="http://schemas.openxmlformats.org/presentationml/2006/main">
  <p:tag name="OUTPUTDPI" val="1200"/>
  <p:tag name="ORIGINALHEIGHT" val="263.2171"/>
  <p:tag name="ORIGINALWIDTH" val="6014.248"/>
  <p:tag name="OUTPUTTYPE" val="PNG"/>
  <p:tag name="IGUANATEXVERSION" val="160"/>
  <p:tag name="LATEXADDIN" val="\documentclass{article}&#10;\usepackage{anyfontsize,  amsmath, amsfonts, amssymb, amsthm, array, bm, caption, enumitem,  epsfig, fancyhdr, float, graphics, graphicx, hieroglf, inputenc, latexsym, lipsum, listings, mathtools, mwe, pifont, wrapfig, varwidth,  xcolor, xspace}&#10;&#10;\usepackage{esint}&#10;\usepackage[geometry]{ifsym}&#10;\usepackage{geometry}&#10; \geometry{&#10; a4paper,&#10; total={170mm,225mm},&#10; left=20mm,&#10; top=35mm,&#10;}&#10;&#10;\pagestyle{empty}&#10;\begin{document}&#10;&#10;\paragraph{\textbf{\textit{Disclaimer of data}}:} The data is simulated and is &#10;not &#10;real data from clinical study. They are for educational and exercise purpose &#10;only.&#10;\end{document}"/>
  <p:tag name="IGUANATEXSIZE" val="20"/>
  <p:tag name="IGUANATEXCURSOR" val="616"/>
  <p:tag name="TRANSPARENCY" val="True"/>
  <p:tag name="FILENAME" val=""/>
  <p:tag name="LATEXENGINEID" val="0"/>
  <p:tag name="TEMPFOLDER" val="c:\temp\"/>
  <p:tag name="LATEXFORMHEIGHT" val="378"/>
  <p:tag name="LATEXFORMWIDTH" val="692"/>
  <p:tag name="LATEXFORMWRAP" val="True"/>
  <p:tag name="BITMAPVECTOR" val="0"/>
</p:tagLst>
</file>

<file path=ppt/tags/tag78.xml><?xml version="1.0" encoding="utf-8"?>
<p:tagLst xmlns:a="http://schemas.openxmlformats.org/drawingml/2006/main" xmlns:r="http://schemas.openxmlformats.org/officeDocument/2006/relationships" xmlns:p="http://schemas.openxmlformats.org/presentationml/2006/main">
  <p:tag name="OUTPUTDPI" val="1200"/>
  <p:tag name="ORIGINALHEIGHT" val="710.9111"/>
  <p:tag name="ORIGINALWIDTH" val="6015.748"/>
  <p:tag name="OUTPUTTYPE" val="PNG"/>
  <p:tag name="IGUANATEXVERSION" val="160"/>
  <p:tag name="LATEXADDIN" val="\documentclass{article}&#10;\usepackage{anyfontsize,  amsmath, amsfonts, amssymb, amsthm, array, bm, caption, enumitem,  epsfig, fancyhdr, float, graphics, graphicx, hieroglf, inputenc, latexsym, lipsum, listings, mathtools, mwe, pifont, wrapfig, varwidth,  xcolor, xspace}&#10;&#10;\usepackage{esint}&#10;\usepackage[geometry]{ifsym}&#10;\usepackage{geometry}&#10; \geometry{&#10; a4paper,&#10; total={170mm,225mm},&#10; left=20mm,&#10; top=35mm,&#10;}&#10;&#10;\pagestyle{empty}&#10;\begin{document}&#10;&#10;\paragraph{\textbf{\textit{Disclaimer}}:} The design of the trial is created &#10;based &#10;on publicly available open-source information in immunology therapeutic area. &#10;It is for educational purpose only. The presentations reflect the views of the &#10;speakers based on their understanding of the open source information and &#10;simulated data, and have not been evaluated by University of connecticut. The &#10;materials cannot be used for promotional activities. They are not intended to &#10;diagnose, treat, cure or prevent any disease.&#10;\end{document}"/>
  <p:tag name="IGUANATEXSIZE" val="20"/>
  <p:tag name="IGUANATEXCURSOR" val="447"/>
  <p:tag name="TRANSPARENCY" val="True"/>
  <p:tag name="FILENAME" val=""/>
  <p:tag name="LATEXENGINEID" val="0"/>
  <p:tag name="TEMPFOLDER" val="c:\temp\"/>
  <p:tag name="LATEXFORMHEIGHT" val="378"/>
  <p:tag name="LATEXFORMWIDTH" val="692"/>
  <p:tag name="LATEXFORMWRAP" val="True"/>
  <p:tag name="BITMAPVECTOR" val="0"/>
</p:tagLst>
</file>

<file path=ppt/tags/tag79.xml><?xml version="1.0" encoding="utf-8"?>
<p:tagLst xmlns:a="http://schemas.openxmlformats.org/drawingml/2006/main" xmlns:r="http://schemas.openxmlformats.org/officeDocument/2006/relationships" xmlns:p="http://schemas.openxmlformats.org/presentationml/2006/main">
  <p:tag name="OUTPUTDPI" val="1200"/>
  <p:tag name="ORIGINALHEIGHT" val="2422.197"/>
  <p:tag name="ORIGINALWIDTH" val="5917.511"/>
  <p:tag name="OUTPUTTYPE" val="PNG"/>
  <p:tag name="IGUANATEXVERSION" val="160"/>
  <p:tag name="LATEXADDIN" val="\documentclass{article}&#10;\usepackage{anyfontsize,  amsmath, amsfonts, amssymb, amsthm, array, bm, caption, enumitem,  epsfig, fancyhdr, float, graphics, graphicx, hieroglf, inputenc, latexsym, lipsum, listings, mathtools, mwe, pifont, wrapfig, varwidth,  xcolor, xspace}&#10;&#10;\usepackage{esint}&#10;\usepackage[geometry]{ifsym}&#10;\usepackage{geometry}&#10; \geometry{&#10; a4paper,&#10; total={170mm,225mm},&#10; left=20mm,&#10; top=35mm,&#10;}&#10;&#10;\pagestyle{empty}&#10;\begin{document}&#10;\begin{centering} \section*{\textit{References}}\end{centering}&#10;&#10;\begin{itemize}&#10; \item[1. ]Robert F. Woolson, William R. Clarke. &quot;Statistical Methods for &#10; the Analysis of Biomedical Data&quot;. $2^{nd}$ Edition. 2002. John Wiley &#10; \&amp; Sons, Inc.&#10; &#10; \item[2. ]Garrett M. Fitzmaurice, Nan M. Laird, James H. Ware. &quot;Applied &#10; Longitudinal Analysis&quot;. $2^{nd}$ Edition. 2011. John Wiley &#10; \&amp; Sons, Inc.&#10; &#10; \item[3. ]David G. Kleinbaum, Kevin M. Sullivan, Nancy D. Barker. &#10; &quot;ActiveEpi Companion Textbook&quot;. $2^{nd}$ Edition. 2013. Springer.&#10; &#10; \item[4. ]Antoine Soetewey. &quot;What is Survival Analysis? Examples by Hand &#10; and in R&quot;. statsandr.com. 2022.&#10; &#10; \item[5.]Schifano, Elizabeth. Applied Statistics I \&amp; II, Stat 5505 \&amp; &#10; 5605. The University of Connecticut. 2020.&#10;&#10; \item[6. ]Sabanes Bove D, Dedic J, Kelkhoff D, Kunzmann K, Lang B, Li L, &#10; Wang Y (2022). mmrm: Mixed Models for Repeated Measures. R package version &#10; 0.2.2, \\https://openpharma.github.io/mmrm/. &#10;\end{itemize}&#10;&#10;\end{document}"/>
  <p:tag name="IGUANATEXSIZE" val="20"/>
  <p:tag name="IGUANATEXCURSOR" val="1421"/>
  <p:tag name="TRANSPARENCY" val="True"/>
  <p:tag name="FILENAME" val=""/>
  <p:tag name="LATEXENGINEID" val="0"/>
  <p:tag name="TEMPFOLDER" val="c:\temp\"/>
  <p:tag name="LATEXFORMHEIGHT" val="378"/>
  <p:tag name="LATEXFORMWIDTH" val="692"/>
  <p:tag name="LATEXFORMWRAP" val="True"/>
  <p:tag name="BITMAPVECTOR" val="0"/>
</p:tagLst>
</file>

<file path=ppt/tags/tag8.xml><?xml version="1.0" encoding="utf-8"?>
<p:tagLst xmlns:a="http://schemas.openxmlformats.org/drawingml/2006/main" xmlns:r="http://schemas.openxmlformats.org/officeDocument/2006/relationships" xmlns:p="http://schemas.openxmlformats.org/presentationml/2006/main">
  <p:tag name="OUTPUTDPI" val="1200"/>
  <p:tag name="ORIGINALHEIGHT" val="112.4859"/>
  <p:tag name="ORIGINALWIDTH" val="984.627"/>
  <p:tag name="OUTPUTTYPE" val="PNG"/>
  <p:tag name="IGUANATEXVERSION" val="160"/>
  <p:tag name="LATEXADDIN" val="\documentclass{article}&#10;\usepackage{anyfontsize,  amsmath, amsfonts, amssymb, amsthm, array, bm, caption, enumitem,  epsfig, fancyhdr, float, graphics, graphicx, hieroglf, inputenc, latexsym, lipsum, listings, mathtools, mwe, pifont, wrapfig, varwidth,  xcolor, xspace}&#10;&#10;&#10;\pagestyle{empty}&#10;\begin{document}&#10;&#10;$$\text{\textit{\textbf{Random Effects}}}$$&#10;&#10;\end{document}"/>
  <p:tag name="IGUANATEXSIZE" val="80"/>
  <p:tag name="IGUANATEXCURSOR" val="351"/>
  <p:tag name="TRANSPARENCY" val="True"/>
  <p:tag name="FILENAME" val=""/>
  <p:tag name="LATEXENGINEID" val="0"/>
  <p:tag name="TEMPFOLDER" val="c:\temp\"/>
  <p:tag name="LATEXFORMHEIGHT" val="378"/>
  <p:tag name="LATEXFORMWIDTH" val="385"/>
  <p:tag name="LATEXFORMWRAP" val="True"/>
  <p:tag name="BITMAPVECTOR" val="0"/>
</p:tagLst>
</file>

<file path=ppt/tags/tag9.xml><?xml version="1.0" encoding="utf-8"?>
<p:tagLst xmlns:a="http://schemas.openxmlformats.org/drawingml/2006/main" xmlns:r="http://schemas.openxmlformats.org/officeDocument/2006/relationships" xmlns:p="http://schemas.openxmlformats.org/presentationml/2006/main">
  <p:tag name="OUTPUTDPI" val="1200"/>
  <p:tag name="ORIGINALHEIGHT" val="291.7135"/>
  <p:tag name="ORIGINALWIDTH" val="5589.801"/>
  <p:tag name="OUTPUTTYPE" val="PNG"/>
  <p:tag name="IGUANATEXVERSION" val="160"/>
  <p:tag name="LATEXADDIN" val="\documentclass{article}&#10;\usepackage{anyfontsize,  amsmath, amsfonts, amssymb, amsthm, array, bm, caption, enumitem,  epsfig, fancyhdr, float, graphics, graphicx, hieroglf, inputenc, latexsym, lipsum, listings, mathtools, mwe, pifont, wrapfig, varwidth,  xcolor, xspace}&#10;&#10;&#10;\pagestyle{empty}&#10;\begin{document}&#10;&#10;\begin{table}[H]&#10; \begin{minipage}{0.80\textwidth}&#10;  \begin{tabular}{lll}&#10;   \multicolumn{2}{l}{\textit{Effect}}&#10;   &amp;\multicolumn{1}{l}{\textit{Levels}}\\ \hline &#10;   $USUBJID$ &amp;= Subject \quad \quad \quad\quad\quad \quad &#10;   \quad\quad\quad &#10;   \quad \quad\quad \quad \quad \quad\quad \quad &amp;\;  unique subject &#10;   ID\quad \quad \quad\quad\quad &#10;   \quad \quad \quad\\&#10;   \hline &#10;  \end{tabular} &#10; \end{minipage}&#10;\end{table}&#10;\end{document}"/>
  <p:tag name="IGUANATEXSIZE" val="80"/>
  <p:tag name="IGUANATEXCURSOR" val="732"/>
  <p:tag name="TRANSPARENCY" val="True"/>
  <p:tag name="FILENAME" val=""/>
  <p:tag name="LATEXENGINEID" val="0"/>
  <p:tag name="TEMPFOLDER" val="c:\temp\"/>
  <p:tag name="LATEXFORMHEIGHT" val="378"/>
  <p:tag name="LATEXFORMWIDTH" val="385"/>
  <p:tag name="LATEXFORMWRAP" val="True"/>
  <p:tag name="BITMAPVECTOR" val="0"/>
</p:tagLst>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1852</Words>
  <Application>Microsoft Office PowerPoint</Application>
  <PresentationFormat>On-screen Show (16:9)</PresentationFormat>
  <Paragraphs>381</Paragraphs>
  <Slides>56</Slides>
  <Notes>36</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56</vt:i4>
      </vt:variant>
    </vt:vector>
  </HeadingPairs>
  <TitlesOfParts>
    <vt:vector size="62" baseType="lpstr">
      <vt:lpstr>Arial</vt:lpstr>
      <vt:lpstr>Calibri</vt:lpstr>
      <vt:lpstr>Consolas</vt:lpstr>
      <vt:lpstr>Times New Roman</vt:lpstr>
      <vt:lpstr>Simple Light</vt:lpstr>
      <vt:lpstr>Office Theme</vt:lpstr>
      <vt:lpstr>    PROJECT BIST 5092  Cicily, Bonnya, Eric </vt:lpstr>
      <vt:lpstr>PowerPoint Presentation</vt:lpstr>
      <vt:lpstr>Normal Distribution</vt:lpstr>
      <vt:lpstr>Randomization Ratio : Test drug : Placebo =1:1</vt:lpstr>
      <vt:lpstr>Randomization Ratio : Test drug : Placebo =2:1</vt:lpstr>
      <vt:lpstr>PowerPoint Presentation</vt:lpstr>
      <vt:lpstr>EXPLORATARY ANALYSIS</vt:lpstr>
      <vt:lpstr>PASI &gt;= 75 vs. Treatment Type</vt:lpstr>
      <vt:lpstr>Age vs. PASI&gt;=75</vt:lpstr>
      <vt:lpstr>Gender vs. PASI &gt;=75 </vt:lpstr>
      <vt:lpstr>Weight vs. PASI &gt;=75</vt:lpstr>
      <vt:lpstr>Visit vs. PASI&gt;=75, Classified by Doses</vt:lpstr>
      <vt:lpstr>A basic regression model</vt:lpstr>
      <vt:lpstr>PASI 75 Proportion by Treatment</vt:lpstr>
      <vt:lpstr>PASI 75 Proportion by Sex for Placebo and Active Control</vt:lpstr>
      <vt:lpstr>PASI 75 Proportion by Sex for 140mg and 210mg Doses</vt:lpstr>
      <vt:lpstr>PASI 75 Proportion by Age for Placebo and Active Control</vt:lpstr>
      <vt:lpstr>PASI 75 Proportion by Age for 140mg and 210mg Doses</vt:lpstr>
      <vt:lpstr>Primary Analysis</vt:lpstr>
      <vt:lpstr>Hypotheses - PASI 75 at Visit 6</vt:lpstr>
      <vt:lpstr>Cochran Mantel-Haenszel (CMH) Test</vt:lpstr>
      <vt:lpstr>Classes</vt:lpstr>
      <vt:lpstr>Split Recycle Method  (⍺  = 0.05)</vt:lpstr>
      <vt:lpstr>Family 1</vt:lpstr>
      <vt:lpstr>Reject H1 and H3</vt:lpstr>
      <vt:lpstr>Family 2</vt:lpstr>
      <vt:lpstr>Accept H4 and Reject H2</vt:lpstr>
      <vt:lpstr>Logistic Regression</vt:lpstr>
      <vt:lpstr>Covariates</vt:lpstr>
      <vt:lpstr>Family 1</vt:lpstr>
      <vt:lpstr>Reject H1 and H3</vt:lpstr>
      <vt:lpstr>Family 2</vt:lpstr>
      <vt:lpstr>Accept H4 and Reject H2</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PROJECT BIST 5092  Cicily, Bonnya, Eric </dc:title>
  <cp:lastModifiedBy>cicily</cp:lastModifiedBy>
  <cp:revision>2</cp:revision>
  <dcterms:modified xsi:type="dcterms:W3CDTF">2023-08-11T20:24:34Z</dcterms:modified>
</cp:coreProperties>
</file>